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pptx" ContentType="application/vnd.openxmlformats-officedocument.presentationml.presentation"/>
  <Default Extension="rels" ContentType="application/vnd.openxmlformats-package.relationships+xml"/>
  <Default Extension="vml" ContentType="application/vnd.openxmlformats-officedocument.vmlDrawi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819" r:id="rId1"/>
  </p:sldMasterIdLst>
  <p:notesMasterIdLst>
    <p:notesMasterId r:id="rId17"/>
  </p:notesMasterIdLst>
  <p:handoutMasterIdLst>
    <p:handoutMasterId r:id="rId18"/>
  </p:handoutMasterIdLst>
  <p:sldIdLst>
    <p:sldId id="256" r:id="rId2"/>
    <p:sldId id="257" r:id="rId3"/>
    <p:sldId id="274" r:id="rId4"/>
    <p:sldId id="275" r:id="rId5"/>
    <p:sldId id="280" r:id="rId6"/>
    <p:sldId id="277" r:id="rId7"/>
    <p:sldId id="285" r:id="rId8"/>
    <p:sldId id="265" r:id="rId9"/>
    <p:sldId id="286" r:id="rId10"/>
    <p:sldId id="272" r:id="rId11"/>
    <p:sldId id="278" r:id="rId12"/>
    <p:sldId id="269" r:id="rId13"/>
    <p:sldId id="267" r:id="rId14"/>
    <p:sldId id="287" r:id="rId15"/>
    <p:sldId id="270" r:id="rId16"/>
  </p:sldIdLst>
  <p:sldSz cx="12192000" cy="6858000"/>
  <p:notesSz cx="12192000" cy="6858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a:srgbClr val="99FF66"/>
    <a:srgbClr val="E51515"/>
    <a:srgbClr val="6699FF"/>
    <a:srgbClr val="3333CC"/>
    <a:srgbClr val="FFCC00"/>
    <a:srgbClr val="FEFFBF"/>
    <a:srgbClr val="FFCC66"/>
    <a:srgbClr val="9D3C9E"/>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60"/>
  </p:normalViewPr>
  <p:slideViewPr>
    <p:cSldViewPr showGuides="1">
      <p:cViewPr varScale="1">
        <p:scale>
          <a:sx n="60" d="100"/>
          <a:sy n="60" d="100"/>
        </p:scale>
        <p:origin x="84" y="30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ru-RU"/>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r>
              <a:rPr lang="ru-RU" sz="2000" b="0" dirty="0">
                <a:latin typeface="Times New Roman" panose="02020603050405020304" pitchFamily="18" charset="0"/>
                <a:cs typeface="Times New Roman" panose="02020603050405020304" pitchFamily="18" charset="0"/>
              </a:rPr>
              <a:t>Количество яиц до и после </a:t>
            </a:r>
          </a:p>
          <a:p>
            <a:pPr>
              <a:defRPr>
                <a:latin typeface="Times New Roman" panose="02020603050405020304" pitchFamily="18" charset="0"/>
                <a:cs typeface="Times New Roman" panose="02020603050405020304" pitchFamily="18" charset="0"/>
              </a:defRPr>
            </a:pPr>
            <a:r>
              <a:rPr lang="ru-RU" sz="2000" b="0" dirty="0">
                <a:latin typeface="Times New Roman" panose="02020603050405020304" pitchFamily="18" charset="0"/>
                <a:cs typeface="Times New Roman" panose="02020603050405020304" pitchFamily="18" charset="0"/>
              </a:rPr>
              <a:t>применения прибора</a:t>
            </a:r>
          </a:p>
        </c:rich>
      </c:tx>
      <c:layout>
        <c:manualLayout>
          <c:xMode val="edge"/>
          <c:yMode val="edge"/>
          <c:x val="0.22470517145124866"/>
          <c:y val="4.533601303678107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ru-RU"/>
        </a:p>
      </c:txPr>
    </c:title>
    <c:autoTitleDeleted val="0"/>
    <c:plotArea>
      <c:layout/>
      <c:lineChart>
        <c:grouping val="standard"/>
        <c:varyColors val="0"/>
        <c:ser>
          <c:idx val="0"/>
          <c:order val="0"/>
          <c:tx>
            <c:strRef>
              <c:f>Лист1!$B$1</c:f>
              <c:strCache>
                <c:ptCount val="1"/>
                <c:pt idx="0">
                  <c:v>До тестирования</c:v>
                </c:pt>
              </c:strCache>
            </c:strRef>
          </c:tx>
          <c:spPr>
            <a:ln w="28575" cap="rnd">
              <a:solidFill>
                <a:srgbClr val="C00000"/>
              </a:solidFill>
              <a:round/>
            </a:ln>
            <a:effectLst/>
          </c:spPr>
          <c:marker>
            <c:symbol val="none"/>
          </c:marker>
          <c:cat>
            <c:numRef>
              <c:f>Лист1!$A$2:$A$70</c:f>
              <c:numCache>
                <c:formatCode>General</c:formatCode>
                <c:ptCount val="69"/>
                <c:pt idx="0">
                  <c:v>1</c:v>
                </c:pt>
                <c:pt idx="1">
                  <c:v>2</c:v>
                </c:pt>
                <c:pt idx="2">
                  <c:v>3</c:v>
                </c:pt>
                <c:pt idx="3">
                  <c:v>4</c:v>
                </c:pt>
                <c:pt idx="4">
                  <c:v>5</c:v>
                </c:pt>
                <c:pt idx="5">
                  <c:v>6</c:v>
                </c:pt>
                <c:pt idx="6">
                  <c:v>7</c:v>
                </c:pt>
                <c:pt idx="7">
                  <c:v>8</c:v>
                </c:pt>
                <c:pt idx="8">
                  <c:v>9</c:v>
                </c:pt>
                <c:pt idx="10">
                  <c:v>10</c:v>
                </c:pt>
                <c:pt idx="12">
                  <c:v>11</c:v>
                </c:pt>
                <c:pt idx="14">
                  <c:v>12</c:v>
                </c:pt>
                <c:pt idx="16">
                  <c:v>13</c:v>
                </c:pt>
                <c:pt idx="18">
                  <c:v>14</c:v>
                </c:pt>
                <c:pt idx="20">
                  <c:v>15</c:v>
                </c:pt>
                <c:pt idx="22">
                  <c:v>16</c:v>
                </c:pt>
                <c:pt idx="24">
                  <c:v>17</c:v>
                </c:pt>
                <c:pt idx="26">
                  <c:v>18</c:v>
                </c:pt>
                <c:pt idx="28">
                  <c:v>19</c:v>
                </c:pt>
                <c:pt idx="30">
                  <c:v>20</c:v>
                </c:pt>
                <c:pt idx="32">
                  <c:v>21</c:v>
                </c:pt>
                <c:pt idx="34">
                  <c:v>22</c:v>
                </c:pt>
                <c:pt idx="36">
                  <c:v>23</c:v>
                </c:pt>
                <c:pt idx="38">
                  <c:v>24</c:v>
                </c:pt>
                <c:pt idx="40">
                  <c:v>25</c:v>
                </c:pt>
                <c:pt idx="42">
                  <c:v>26</c:v>
                </c:pt>
                <c:pt idx="44">
                  <c:v>27</c:v>
                </c:pt>
                <c:pt idx="46">
                  <c:v>28</c:v>
                </c:pt>
                <c:pt idx="48">
                  <c:v>29</c:v>
                </c:pt>
                <c:pt idx="50">
                  <c:v>30</c:v>
                </c:pt>
              </c:numCache>
            </c:numRef>
          </c:cat>
          <c:val>
            <c:numRef>
              <c:f>Лист1!$B$2:$B$70</c:f>
              <c:numCache>
                <c:formatCode>General</c:formatCode>
                <c:ptCount val="69"/>
                <c:pt idx="0">
                  <c:v>21</c:v>
                </c:pt>
                <c:pt idx="1">
                  <c:v>19</c:v>
                </c:pt>
                <c:pt idx="2">
                  <c:v>20</c:v>
                </c:pt>
                <c:pt idx="3">
                  <c:v>20</c:v>
                </c:pt>
                <c:pt idx="4">
                  <c:v>21</c:v>
                </c:pt>
                <c:pt idx="5">
                  <c:v>20</c:v>
                </c:pt>
                <c:pt idx="6">
                  <c:v>21</c:v>
                </c:pt>
              </c:numCache>
            </c:numRef>
          </c:val>
          <c:smooth val="0"/>
          <c:extLst>
            <c:ext xmlns:c16="http://schemas.microsoft.com/office/drawing/2014/chart" uri="{C3380CC4-5D6E-409C-BE32-E72D297353CC}">
              <c16:uniqueId val="{00000000-252A-4017-A394-1B6423688D79}"/>
            </c:ext>
          </c:extLst>
        </c:ser>
        <c:ser>
          <c:idx val="1"/>
          <c:order val="1"/>
          <c:tx>
            <c:strRef>
              <c:f>Лист1!$C$1</c:f>
              <c:strCache>
                <c:ptCount val="1"/>
                <c:pt idx="0">
                  <c:v>во время тестирования</c:v>
                </c:pt>
              </c:strCache>
            </c:strRef>
          </c:tx>
          <c:spPr>
            <a:ln w="28575" cap="rnd">
              <a:solidFill>
                <a:srgbClr val="33CC33"/>
              </a:solidFill>
              <a:round/>
            </a:ln>
            <a:effectLst/>
          </c:spPr>
          <c:marker>
            <c:symbol val="none"/>
          </c:marker>
          <c:cat>
            <c:numRef>
              <c:f>Лист1!$A$2:$A$70</c:f>
              <c:numCache>
                <c:formatCode>General</c:formatCode>
                <c:ptCount val="69"/>
                <c:pt idx="0">
                  <c:v>1</c:v>
                </c:pt>
                <c:pt idx="1">
                  <c:v>2</c:v>
                </c:pt>
                <c:pt idx="2">
                  <c:v>3</c:v>
                </c:pt>
                <c:pt idx="3">
                  <c:v>4</c:v>
                </c:pt>
                <c:pt idx="4">
                  <c:v>5</c:v>
                </c:pt>
                <c:pt idx="5">
                  <c:v>6</c:v>
                </c:pt>
                <c:pt idx="6">
                  <c:v>7</c:v>
                </c:pt>
                <c:pt idx="7">
                  <c:v>8</c:v>
                </c:pt>
                <c:pt idx="8">
                  <c:v>9</c:v>
                </c:pt>
                <c:pt idx="10">
                  <c:v>10</c:v>
                </c:pt>
                <c:pt idx="12">
                  <c:v>11</c:v>
                </c:pt>
                <c:pt idx="14">
                  <c:v>12</c:v>
                </c:pt>
                <c:pt idx="16">
                  <c:v>13</c:v>
                </c:pt>
                <c:pt idx="18">
                  <c:v>14</c:v>
                </c:pt>
                <c:pt idx="20">
                  <c:v>15</c:v>
                </c:pt>
                <c:pt idx="22">
                  <c:v>16</c:v>
                </c:pt>
                <c:pt idx="24">
                  <c:v>17</c:v>
                </c:pt>
                <c:pt idx="26">
                  <c:v>18</c:v>
                </c:pt>
                <c:pt idx="28">
                  <c:v>19</c:v>
                </c:pt>
                <c:pt idx="30">
                  <c:v>20</c:v>
                </c:pt>
                <c:pt idx="32">
                  <c:v>21</c:v>
                </c:pt>
                <c:pt idx="34">
                  <c:v>22</c:v>
                </c:pt>
                <c:pt idx="36">
                  <c:v>23</c:v>
                </c:pt>
                <c:pt idx="38">
                  <c:v>24</c:v>
                </c:pt>
                <c:pt idx="40">
                  <c:v>25</c:v>
                </c:pt>
                <c:pt idx="42">
                  <c:v>26</c:v>
                </c:pt>
                <c:pt idx="44">
                  <c:v>27</c:v>
                </c:pt>
                <c:pt idx="46">
                  <c:v>28</c:v>
                </c:pt>
                <c:pt idx="48">
                  <c:v>29</c:v>
                </c:pt>
                <c:pt idx="50">
                  <c:v>30</c:v>
                </c:pt>
              </c:numCache>
            </c:numRef>
          </c:cat>
          <c:val>
            <c:numRef>
              <c:f>Лист1!$C$2:$C$70</c:f>
              <c:numCache>
                <c:formatCode>General</c:formatCode>
                <c:ptCount val="69"/>
                <c:pt idx="7">
                  <c:v>23</c:v>
                </c:pt>
                <c:pt idx="8">
                  <c:v>24</c:v>
                </c:pt>
                <c:pt idx="9">
                  <c:v>24</c:v>
                </c:pt>
                <c:pt idx="10">
                  <c:v>24</c:v>
                </c:pt>
                <c:pt idx="11">
                  <c:v>23</c:v>
                </c:pt>
                <c:pt idx="12">
                  <c:v>23</c:v>
                </c:pt>
                <c:pt idx="13">
                  <c:v>24</c:v>
                </c:pt>
                <c:pt idx="14">
                  <c:v>24</c:v>
                </c:pt>
                <c:pt idx="15">
                  <c:v>25</c:v>
                </c:pt>
                <c:pt idx="16">
                  <c:v>25</c:v>
                </c:pt>
                <c:pt idx="17">
                  <c:v>26</c:v>
                </c:pt>
                <c:pt idx="18">
                  <c:v>26</c:v>
                </c:pt>
                <c:pt idx="19">
                  <c:v>25</c:v>
                </c:pt>
                <c:pt idx="20">
                  <c:v>25</c:v>
                </c:pt>
                <c:pt idx="21">
                  <c:v>25</c:v>
                </c:pt>
                <c:pt idx="22">
                  <c:v>25</c:v>
                </c:pt>
                <c:pt idx="23">
                  <c:v>26</c:v>
                </c:pt>
                <c:pt idx="24">
                  <c:v>26</c:v>
                </c:pt>
                <c:pt idx="25">
                  <c:v>27</c:v>
                </c:pt>
                <c:pt idx="26">
                  <c:v>27</c:v>
                </c:pt>
                <c:pt idx="27">
                  <c:v>27</c:v>
                </c:pt>
                <c:pt idx="28">
                  <c:v>27</c:v>
                </c:pt>
                <c:pt idx="29">
                  <c:v>28</c:v>
                </c:pt>
                <c:pt idx="30">
                  <c:v>28</c:v>
                </c:pt>
                <c:pt idx="31">
                  <c:v>26</c:v>
                </c:pt>
                <c:pt idx="32">
                  <c:v>26</c:v>
                </c:pt>
                <c:pt idx="33">
                  <c:v>27</c:v>
                </c:pt>
                <c:pt idx="34">
                  <c:v>27</c:v>
                </c:pt>
                <c:pt idx="35">
                  <c:v>27</c:v>
                </c:pt>
                <c:pt idx="36">
                  <c:v>27</c:v>
                </c:pt>
                <c:pt idx="37">
                  <c:v>28</c:v>
                </c:pt>
                <c:pt idx="38">
                  <c:v>28</c:v>
                </c:pt>
                <c:pt idx="39">
                  <c:v>29</c:v>
                </c:pt>
                <c:pt idx="40">
                  <c:v>29</c:v>
                </c:pt>
                <c:pt idx="41">
                  <c:v>28</c:v>
                </c:pt>
                <c:pt idx="42">
                  <c:v>28</c:v>
                </c:pt>
                <c:pt idx="43">
                  <c:v>27</c:v>
                </c:pt>
                <c:pt idx="44">
                  <c:v>27</c:v>
                </c:pt>
                <c:pt idx="45">
                  <c:v>29</c:v>
                </c:pt>
                <c:pt idx="46">
                  <c:v>29</c:v>
                </c:pt>
                <c:pt idx="47">
                  <c:v>28</c:v>
                </c:pt>
                <c:pt idx="48">
                  <c:v>28</c:v>
                </c:pt>
                <c:pt idx="49">
                  <c:v>28</c:v>
                </c:pt>
                <c:pt idx="50">
                  <c:v>27</c:v>
                </c:pt>
              </c:numCache>
            </c:numRef>
          </c:val>
          <c:smooth val="0"/>
          <c:extLst>
            <c:ext xmlns:c16="http://schemas.microsoft.com/office/drawing/2014/chart" uri="{C3380CC4-5D6E-409C-BE32-E72D297353CC}">
              <c16:uniqueId val="{00000001-252A-4017-A394-1B6423688D79}"/>
            </c:ext>
          </c:extLst>
        </c:ser>
        <c:ser>
          <c:idx val="2"/>
          <c:order val="2"/>
          <c:tx>
            <c:strRef>
              <c:f>Лист1!$D$1</c:f>
              <c:strCache>
                <c:ptCount val="1"/>
                <c:pt idx="0">
                  <c:v>Столбец7</c:v>
                </c:pt>
              </c:strCache>
            </c:strRef>
          </c:tx>
          <c:spPr>
            <a:ln w="28575" cap="rnd">
              <a:solidFill>
                <a:schemeClr val="accent3"/>
              </a:solidFill>
              <a:round/>
            </a:ln>
            <a:effectLst/>
          </c:spPr>
          <c:marker>
            <c:symbol val="none"/>
          </c:marker>
          <c:cat>
            <c:numRef>
              <c:f>Лист1!$A$2:$A$70</c:f>
              <c:numCache>
                <c:formatCode>General</c:formatCode>
                <c:ptCount val="69"/>
                <c:pt idx="0">
                  <c:v>1</c:v>
                </c:pt>
                <c:pt idx="1">
                  <c:v>2</c:v>
                </c:pt>
                <c:pt idx="2">
                  <c:v>3</c:v>
                </c:pt>
                <c:pt idx="3">
                  <c:v>4</c:v>
                </c:pt>
                <c:pt idx="4">
                  <c:v>5</c:v>
                </c:pt>
                <c:pt idx="5">
                  <c:v>6</c:v>
                </c:pt>
                <c:pt idx="6">
                  <c:v>7</c:v>
                </c:pt>
                <c:pt idx="7">
                  <c:v>8</c:v>
                </c:pt>
                <c:pt idx="8">
                  <c:v>9</c:v>
                </c:pt>
                <c:pt idx="10">
                  <c:v>10</c:v>
                </c:pt>
                <c:pt idx="12">
                  <c:v>11</c:v>
                </c:pt>
                <c:pt idx="14">
                  <c:v>12</c:v>
                </c:pt>
                <c:pt idx="16">
                  <c:v>13</c:v>
                </c:pt>
                <c:pt idx="18">
                  <c:v>14</c:v>
                </c:pt>
                <c:pt idx="20">
                  <c:v>15</c:v>
                </c:pt>
                <c:pt idx="22">
                  <c:v>16</c:v>
                </c:pt>
                <c:pt idx="24">
                  <c:v>17</c:v>
                </c:pt>
                <c:pt idx="26">
                  <c:v>18</c:v>
                </c:pt>
                <c:pt idx="28">
                  <c:v>19</c:v>
                </c:pt>
                <c:pt idx="30">
                  <c:v>20</c:v>
                </c:pt>
                <c:pt idx="32">
                  <c:v>21</c:v>
                </c:pt>
                <c:pt idx="34">
                  <c:v>22</c:v>
                </c:pt>
                <c:pt idx="36">
                  <c:v>23</c:v>
                </c:pt>
                <c:pt idx="38">
                  <c:v>24</c:v>
                </c:pt>
                <c:pt idx="40">
                  <c:v>25</c:v>
                </c:pt>
                <c:pt idx="42">
                  <c:v>26</c:v>
                </c:pt>
                <c:pt idx="44">
                  <c:v>27</c:v>
                </c:pt>
                <c:pt idx="46">
                  <c:v>28</c:v>
                </c:pt>
                <c:pt idx="48">
                  <c:v>29</c:v>
                </c:pt>
                <c:pt idx="50">
                  <c:v>30</c:v>
                </c:pt>
              </c:numCache>
            </c:numRef>
          </c:cat>
          <c:val>
            <c:numRef>
              <c:f>Лист1!$D$2:$D$70</c:f>
              <c:numCache>
                <c:formatCode>General</c:formatCode>
                <c:ptCount val="69"/>
              </c:numCache>
            </c:numRef>
          </c:val>
          <c:smooth val="0"/>
          <c:extLst>
            <c:ext xmlns:c16="http://schemas.microsoft.com/office/drawing/2014/chart" uri="{C3380CC4-5D6E-409C-BE32-E72D297353CC}">
              <c16:uniqueId val="{00000002-252A-4017-A394-1B6423688D79}"/>
            </c:ext>
          </c:extLst>
        </c:ser>
        <c:ser>
          <c:idx val="3"/>
          <c:order val="3"/>
          <c:tx>
            <c:strRef>
              <c:f>Лист1!$E$1</c:f>
              <c:strCache>
                <c:ptCount val="1"/>
                <c:pt idx="0">
                  <c:v>Столбец1</c:v>
                </c:pt>
              </c:strCache>
            </c:strRef>
          </c:tx>
          <c:spPr>
            <a:ln w="28575" cap="rnd">
              <a:solidFill>
                <a:schemeClr val="accent4"/>
              </a:solidFill>
              <a:round/>
            </a:ln>
            <a:effectLst/>
          </c:spPr>
          <c:marker>
            <c:symbol val="none"/>
          </c:marker>
          <c:cat>
            <c:numRef>
              <c:f>Лист1!$A$2:$A$70</c:f>
              <c:numCache>
                <c:formatCode>General</c:formatCode>
                <c:ptCount val="69"/>
                <c:pt idx="0">
                  <c:v>1</c:v>
                </c:pt>
                <c:pt idx="1">
                  <c:v>2</c:v>
                </c:pt>
                <c:pt idx="2">
                  <c:v>3</c:v>
                </c:pt>
                <c:pt idx="3">
                  <c:v>4</c:v>
                </c:pt>
                <c:pt idx="4">
                  <c:v>5</c:v>
                </c:pt>
                <c:pt idx="5">
                  <c:v>6</c:v>
                </c:pt>
                <c:pt idx="6">
                  <c:v>7</c:v>
                </c:pt>
                <c:pt idx="7">
                  <c:v>8</c:v>
                </c:pt>
                <c:pt idx="8">
                  <c:v>9</c:v>
                </c:pt>
                <c:pt idx="10">
                  <c:v>10</c:v>
                </c:pt>
                <c:pt idx="12">
                  <c:v>11</c:v>
                </c:pt>
                <c:pt idx="14">
                  <c:v>12</c:v>
                </c:pt>
                <c:pt idx="16">
                  <c:v>13</c:v>
                </c:pt>
                <c:pt idx="18">
                  <c:v>14</c:v>
                </c:pt>
                <c:pt idx="20">
                  <c:v>15</c:v>
                </c:pt>
                <c:pt idx="22">
                  <c:v>16</c:v>
                </c:pt>
                <c:pt idx="24">
                  <c:v>17</c:v>
                </c:pt>
                <c:pt idx="26">
                  <c:v>18</c:v>
                </c:pt>
                <c:pt idx="28">
                  <c:v>19</c:v>
                </c:pt>
                <c:pt idx="30">
                  <c:v>20</c:v>
                </c:pt>
                <c:pt idx="32">
                  <c:v>21</c:v>
                </c:pt>
                <c:pt idx="34">
                  <c:v>22</c:v>
                </c:pt>
                <c:pt idx="36">
                  <c:v>23</c:v>
                </c:pt>
                <c:pt idx="38">
                  <c:v>24</c:v>
                </c:pt>
                <c:pt idx="40">
                  <c:v>25</c:v>
                </c:pt>
                <c:pt idx="42">
                  <c:v>26</c:v>
                </c:pt>
                <c:pt idx="44">
                  <c:v>27</c:v>
                </c:pt>
                <c:pt idx="46">
                  <c:v>28</c:v>
                </c:pt>
                <c:pt idx="48">
                  <c:v>29</c:v>
                </c:pt>
                <c:pt idx="50">
                  <c:v>30</c:v>
                </c:pt>
              </c:numCache>
            </c:numRef>
          </c:cat>
          <c:val>
            <c:numRef>
              <c:f>Лист1!$E$2:$E$70</c:f>
              <c:numCache>
                <c:formatCode>General</c:formatCode>
                <c:ptCount val="69"/>
              </c:numCache>
            </c:numRef>
          </c:val>
          <c:smooth val="0"/>
          <c:extLst>
            <c:ext xmlns:c16="http://schemas.microsoft.com/office/drawing/2014/chart" uri="{C3380CC4-5D6E-409C-BE32-E72D297353CC}">
              <c16:uniqueId val="{00000003-252A-4017-A394-1B6423688D79}"/>
            </c:ext>
          </c:extLst>
        </c:ser>
        <c:ser>
          <c:idx val="4"/>
          <c:order val="4"/>
          <c:tx>
            <c:strRef>
              <c:f>Лист1!$F$1</c:f>
              <c:strCache>
                <c:ptCount val="1"/>
                <c:pt idx="0">
                  <c:v>Столбец2</c:v>
                </c:pt>
              </c:strCache>
            </c:strRef>
          </c:tx>
          <c:spPr>
            <a:ln w="28575" cap="rnd">
              <a:solidFill>
                <a:schemeClr val="accent5"/>
              </a:solidFill>
              <a:round/>
            </a:ln>
            <a:effectLst/>
          </c:spPr>
          <c:marker>
            <c:symbol val="none"/>
          </c:marker>
          <c:cat>
            <c:numRef>
              <c:f>Лист1!$A$2:$A$70</c:f>
              <c:numCache>
                <c:formatCode>General</c:formatCode>
                <c:ptCount val="69"/>
                <c:pt idx="0">
                  <c:v>1</c:v>
                </c:pt>
                <c:pt idx="1">
                  <c:v>2</c:v>
                </c:pt>
                <c:pt idx="2">
                  <c:v>3</c:v>
                </c:pt>
                <c:pt idx="3">
                  <c:v>4</c:v>
                </c:pt>
                <c:pt idx="4">
                  <c:v>5</c:v>
                </c:pt>
                <c:pt idx="5">
                  <c:v>6</c:v>
                </c:pt>
                <c:pt idx="6">
                  <c:v>7</c:v>
                </c:pt>
                <c:pt idx="7">
                  <c:v>8</c:v>
                </c:pt>
                <c:pt idx="8">
                  <c:v>9</c:v>
                </c:pt>
                <c:pt idx="10">
                  <c:v>10</c:v>
                </c:pt>
                <c:pt idx="12">
                  <c:v>11</c:v>
                </c:pt>
                <c:pt idx="14">
                  <c:v>12</c:v>
                </c:pt>
                <c:pt idx="16">
                  <c:v>13</c:v>
                </c:pt>
                <c:pt idx="18">
                  <c:v>14</c:v>
                </c:pt>
                <c:pt idx="20">
                  <c:v>15</c:v>
                </c:pt>
                <c:pt idx="22">
                  <c:v>16</c:v>
                </c:pt>
                <c:pt idx="24">
                  <c:v>17</c:v>
                </c:pt>
                <c:pt idx="26">
                  <c:v>18</c:v>
                </c:pt>
                <c:pt idx="28">
                  <c:v>19</c:v>
                </c:pt>
                <c:pt idx="30">
                  <c:v>20</c:v>
                </c:pt>
                <c:pt idx="32">
                  <c:v>21</c:v>
                </c:pt>
                <c:pt idx="34">
                  <c:v>22</c:v>
                </c:pt>
                <c:pt idx="36">
                  <c:v>23</c:v>
                </c:pt>
                <c:pt idx="38">
                  <c:v>24</c:v>
                </c:pt>
                <c:pt idx="40">
                  <c:v>25</c:v>
                </c:pt>
                <c:pt idx="42">
                  <c:v>26</c:v>
                </c:pt>
                <c:pt idx="44">
                  <c:v>27</c:v>
                </c:pt>
                <c:pt idx="46">
                  <c:v>28</c:v>
                </c:pt>
                <c:pt idx="48">
                  <c:v>29</c:v>
                </c:pt>
                <c:pt idx="50">
                  <c:v>30</c:v>
                </c:pt>
              </c:numCache>
            </c:numRef>
          </c:cat>
          <c:val>
            <c:numRef>
              <c:f>Лист1!$F$2:$F$70</c:f>
              <c:numCache>
                <c:formatCode>General</c:formatCode>
                <c:ptCount val="69"/>
              </c:numCache>
            </c:numRef>
          </c:val>
          <c:smooth val="0"/>
          <c:extLst>
            <c:ext xmlns:c16="http://schemas.microsoft.com/office/drawing/2014/chart" uri="{C3380CC4-5D6E-409C-BE32-E72D297353CC}">
              <c16:uniqueId val="{00000004-252A-4017-A394-1B6423688D79}"/>
            </c:ext>
          </c:extLst>
        </c:ser>
        <c:ser>
          <c:idx val="5"/>
          <c:order val="5"/>
          <c:tx>
            <c:strRef>
              <c:f>Лист1!$G$1</c:f>
              <c:strCache>
                <c:ptCount val="1"/>
                <c:pt idx="0">
                  <c:v>Столбец3</c:v>
                </c:pt>
              </c:strCache>
            </c:strRef>
          </c:tx>
          <c:spPr>
            <a:ln w="28575" cap="rnd">
              <a:solidFill>
                <a:schemeClr val="accent6"/>
              </a:solidFill>
              <a:round/>
            </a:ln>
            <a:effectLst/>
          </c:spPr>
          <c:marker>
            <c:symbol val="none"/>
          </c:marker>
          <c:cat>
            <c:numRef>
              <c:f>Лист1!$A$2:$A$70</c:f>
              <c:numCache>
                <c:formatCode>General</c:formatCode>
                <c:ptCount val="69"/>
                <c:pt idx="0">
                  <c:v>1</c:v>
                </c:pt>
                <c:pt idx="1">
                  <c:v>2</c:v>
                </c:pt>
                <c:pt idx="2">
                  <c:v>3</c:v>
                </c:pt>
                <c:pt idx="3">
                  <c:v>4</c:v>
                </c:pt>
                <c:pt idx="4">
                  <c:v>5</c:v>
                </c:pt>
                <c:pt idx="5">
                  <c:v>6</c:v>
                </c:pt>
                <c:pt idx="6">
                  <c:v>7</c:v>
                </c:pt>
                <c:pt idx="7">
                  <c:v>8</c:v>
                </c:pt>
                <c:pt idx="8">
                  <c:v>9</c:v>
                </c:pt>
                <c:pt idx="10">
                  <c:v>10</c:v>
                </c:pt>
                <c:pt idx="12">
                  <c:v>11</c:v>
                </c:pt>
                <c:pt idx="14">
                  <c:v>12</c:v>
                </c:pt>
                <c:pt idx="16">
                  <c:v>13</c:v>
                </c:pt>
                <c:pt idx="18">
                  <c:v>14</c:v>
                </c:pt>
                <c:pt idx="20">
                  <c:v>15</c:v>
                </c:pt>
                <c:pt idx="22">
                  <c:v>16</c:v>
                </c:pt>
                <c:pt idx="24">
                  <c:v>17</c:v>
                </c:pt>
                <c:pt idx="26">
                  <c:v>18</c:v>
                </c:pt>
                <c:pt idx="28">
                  <c:v>19</c:v>
                </c:pt>
                <c:pt idx="30">
                  <c:v>20</c:v>
                </c:pt>
                <c:pt idx="32">
                  <c:v>21</c:v>
                </c:pt>
                <c:pt idx="34">
                  <c:v>22</c:v>
                </c:pt>
                <c:pt idx="36">
                  <c:v>23</c:v>
                </c:pt>
                <c:pt idx="38">
                  <c:v>24</c:v>
                </c:pt>
                <c:pt idx="40">
                  <c:v>25</c:v>
                </c:pt>
                <c:pt idx="42">
                  <c:v>26</c:v>
                </c:pt>
                <c:pt idx="44">
                  <c:v>27</c:v>
                </c:pt>
                <c:pt idx="46">
                  <c:v>28</c:v>
                </c:pt>
                <c:pt idx="48">
                  <c:v>29</c:v>
                </c:pt>
                <c:pt idx="50">
                  <c:v>30</c:v>
                </c:pt>
              </c:numCache>
            </c:numRef>
          </c:cat>
          <c:val>
            <c:numRef>
              <c:f>Лист1!$G$2:$G$70</c:f>
              <c:numCache>
                <c:formatCode>General</c:formatCode>
                <c:ptCount val="69"/>
                <c:pt idx="23">
                  <c:v>20.285714285714285</c:v>
                </c:pt>
              </c:numCache>
            </c:numRef>
          </c:val>
          <c:smooth val="0"/>
          <c:extLst>
            <c:ext xmlns:c16="http://schemas.microsoft.com/office/drawing/2014/chart" uri="{C3380CC4-5D6E-409C-BE32-E72D297353CC}">
              <c16:uniqueId val="{00000005-252A-4017-A394-1B6423688D79}"/>
            </c:ext>
          </c:extLst>
        </c:ser>
        <c:ser>
          <c:idx val="6"/>
          <c:order val="6"/>
          <c:tx>
            <c:strRef>
              <c:f>Лист1!$H$1</c:f>
              <c:strCache>
                <c:ptCount val="1"/>
                <c:pt idx="0">
                  <c:v>Столбец4</c:v>
                </c:pt>
              </c:strCache>
            </c:strRef>
          </c:tx>
          <c:spPr>
            <a:ln w="28575" cap="rnd">
              <a:solidFill>
                <a:schemeClr val="accent1">
                  <a:lumMod val="60000"/>
                </a:schemeClr>
              </a:solidFill>
              <a:round/>
            </a:ln>
            <a:effectLst/>
          </c:spPr>
          <c:marker>
            <c:symbol val="none"/>
          </c:marker>
          <c:cat>
            <c:numRef>
              <c:f>Лист1!$A$2:$A$70</c:f>
              <c:numCache>
                <c:formatCode>General</c:formatCode>
                <c:ptCount val="69"/>
                <c:pt idx="0">
                  <c:v>1</c:v>
                </c:pt>
                <c:pt idx="1">
                  <c:v>2</c:v>
                </c:pt>
                <c:pt idx="2">
                  <c:v>3</c:v>
                </c:pt>
                <c:pt idx="3">
                  <c:v>4</c:v>
                </c:pt>
                <c:pt idx="4">
                  <c:v>5</c:v>
                </c:pt>
                <c:pt idx="5">
                  <c:v>6</c:v>
                </c:pt>
                <c:pt idx="6">
                  <c:v>7</c:v>
                </c:pt>
                <c:pt idx="7">
                  <c:v>8</c:v>
                </c:pt>
                <c:pt idx="8">
                  <c:v>9</c:v>
                </c:pt>
                <c:pt idx="10">
                  <c:v>10</c:v>
                </c:pt>
                <c:pt idx="12">
                  <c:v>11</c:v>
                </c:pt>
                <c:pt idx="14">
                  <c:v>12</c:v>
                </c:pt>
                <c:pt idx="16">
                  <c:v>13</c:v>
                </c:pt>
                <c:pt idx="18">
                  <c:v>14</c:v>
                </c:pt>
                <c:pt idx="20">
                  <c:v>15</c:v>
                </c:pt>
                <c:pt idx="22">
                  <c:v>16</c:v>
                </c:pt>
                <c:pt idx="24">
                  <c:v>17</c:v>
                </c:pt>
                <c:pt idx="26">
                  <c:v>18</c:v>
                </c:pt>
                <c:pt idx="28">
                  <c:v>19</c:v>
                </c:pt>
                <c:pt idx="30">
                  <c:v>20</c:v>
                </c:pt>
                <c:pt idx="32">
                  <c:v>21</c:v>
                </c:pt>
                <c:pt idx="34">
                  <c:v>22</c:v>
                </c:pt>
                <c:pt idx="36">
                  <c:v>23</c:v>
                </c:pt>
                <c:pt idx="38">
                  <c:v>24</c:v>
                </c:pt>
                <c:pt idx="40">
                  <c:v>25</c:v>
                </c:pt>
                <c:pt idx="42">
                  <c:v>26</c:v>
                </c:pt>
                <c:pt idx="44">
                  <c:v>27</c:v>
                </c:pt>
                <c:pt idx="46">
                  <c:v>28</c:v>
                </c:pt>
                <c:pt idx="48">
                  <c:v>29</c:v>
                </c:pt>
                <c:pt idx="50">
                  <c:v>30</c:v>
                </c:pt>
              </c:numCache>
            </c:numRef>
          </c:cat>
          <c:val>
            <c:numRef>
              <c:f>Лист1!$H$2:$H$70</c:f>
              <c:numCache>
                <c:formatCode>General</c:formatCode>
                <c:ptCount val="69"/>
                <c:pt idx="23">
                  <c:v>26.363636363636363</c:v>
                </c:pt>
              </c:numCache>
            </c:numRef>
          </c:val>
          <c:smooth val="0"/>
          <c:extLst>
            <c:ext xmlns:c16="http://schemas.microsoft.com/office/drawing/2014/chart" uri="{C3380CC4-5D6E-409C-BE32-E72D297353CC}">
              <c16:uniqueId val="{00000006-252A-4017-A394-1B6423688D79}"/>
            </c:ext>
          </c:extLst>
        </c:ser>
        <c:ser>
          <c:idx val="7"/>
          <c:order val="7"/>
          <c:tx>
            <c:strRef>
              <c:f>Лист1!$I$1</c:f>
              <c:strCache>
                <c:ptCount val="1"/>
                <c:pt idx="0">
                  <c:v>Столбец5</c:v>
                </c:pt>
              </c:strCache>
            </c:strRef>
          </c:tx>
          <c:spPr>
            <a:ln w="28575" cap="rnd">
              <a:solidFill>
                <a:schemeClr val="accent2">
                  <a:lumMod val="60000"/>
                </a:schemeClr>
              </a:solidFill>
              <a:round/>
            </a:ln>
            <a:effectLst/>
          </c:spPr>
          <c:marker>
            <c:symbol val="none"/>
          </c:marker>
          <c:cat>
            <c:numRef>
              <c:f>Лист1!$A$2:$A$70</c:f>
              <c:numCache>
                <c:formatCode>General</c:formatCode>
                <c:ptCount val="69"/>
                <c:pt idx="0">
                  <c:v>1</c:v>
                </c:pt>
                <c:pt idx="1">
                  <c:v>2</c:v>
                </c:pt>
                <c:pt idx="2">
                  <c:v>3</c:v>
                </c:pt>
                <c:pt idx="3">
                  <c:v>4</c:v>
                </c:pt>
                <c:pt idx="4">
                  <c:v>5</c:v>
                </c:pt>
                <c:pt idx="5">
                  <c:v>6</c:v>
                </c:pt>
                <c:pt idx="6">
                  <c:v>7</c:v>
                </c:pt>
                <c:pt idx="7">
                  <c:v>8</c:v>
                </c:pt>
                <c:pt idx="8">
                  <c:v>9</c:v>
                </c:pt>
                <c:pt idx="10">
                  <c:v>10</c:v>
                </c:pt>
                <c:pt idx="12">
                  <c:v>11</c:v>
                </c:pt>
                <c:pt idx="14">
                  <c:v>12</c:v>
                </c:pt>
                <c:pt idx="16">
                  <c:v>13</c:v>
                </c:pt>
                <c:pt idx="18">
                  <c:v>14</c:v>
                </c:pt>
                <c:pt idx="20">
                  <c:v>15</c:v>
                </c:pt>
                <c:pt idx="22">
                  <c:v>16</c:v>
                </c:pt>
                <c:pt idx="24">
                  <c:v>17</c:v>
                </c:pt>
                <c:pt idx="26">
                  <c:v>18</c:v>
                </c:pt>
                <c:pt idx="28">
                  <c:v>19</c:v>
                </c:pt>
                <c:pt idx="30">
                  <c:v>20</c:v>
                </c:pt>
                <c:pt idx="32">
                  <c:v>21</c:v>
                </c:pt>
                <c:pt idx="34">
                  <c:v>22</c:v>
                </c:pt>
                <c:pt idx="36">
                  <c:v>23</c:v>
                </c:pt>
                <c:pt idx="38">
                  <c:v>24</c:v>
                </c:pt>
                <c:pt idx="40">
                  <c:v>25</c:v>
                </c:pt>
                <c:pt idx="42">
                  <c:v>26</c:v>
                </c:pt>
                <c:pt idx="44">
                  <c:v>27</c:v>
                </c:pt>
                <c:pt idx="46">
                  <c:v>28</c:v>
                </c:pt>
                <c:pt idx="48">
                  <c:v>29</c:v>
                </c:pt>
                <c:pt idx="50">
                  <c:v>30</c:v>
                </c:pt>
              </c:numCache>
            </c:numRef>
          </c:cat>
          <c:val>
            <c:numRef>
              <c:f>Лист1!$I$2:$I$70</c:f>
              <c:numCache>
                <c:formatCode>General</c:formatCode>
                <c:ptCount val="69"/>
                <c:pt idx="21">
                  <c:v>0.29961587708066584</c:v>
                </c:pt>
              </c:numCache>
            </c:numRef>
          </c:val>
          <c:smooth val="0"/>
          <c:extLst>
            <c:ext xmlns:c16="http://schemas.microsoft.com/office/drawing/2014/chart" uri="{C3380CC4-5D6E-409C-BE32-E72D297353CC}">
              <c16:uniqueId val="{00000007-252A-4017-A394-1B6423688D79}"/>
            </c:ext>
          </c:extLst>
        </c:ser>
        <c:ser>
          <c:idx val="8"/>
          <c:order val="8"/>
          <c:tx>
            <c:strRef>
              <c:f>Лист1!$J$1</c:f>
              <c:strCache>
                <c:ptCount val="1"/>
                <c:pt idx="0">
                  <c:v>Столбец6</c:v>
                </c:pt>
              </c:strCache>
            </c:strRef>
          </c:tx>
          <c:spPr>
            <a:ln w="28575" cap="rnd">
              <a:solidFill>
                <a:schemeClr val="accent3">
                  <a:lumMod val="60000"/>
                </a:schemeClr>
              </a:solidFill>
              <a:round/>
            </a:ln>
            <a:effectLst/>
          </c:spPr>
          <c:marker>
            <c:symbol val="none"/>
          </c:marker>
          <c:cat>
            <c:numRef>
              <c:f>Лист1!$A$2:$A$70</c:f>
              <c:numCache>
                <c:formatCode>General</c:formatCode>
                <c:ptCount val="69"/>
                <c:pt idx="0">
                  <c:v>1</c:v>
                </c:pt>
                <c:pt idx="1">
                  <c:v>2</c:v>
                </c:pt>
                <c:pt idx="2">
                  <c:v>3</c:v>
                </c:pt>
                <c:pt idx="3">
                  <c:v>4</c:v>
                </c:pt>
                <c:pt idx="4">
                  <c:v>5</c:v>
                </c:pt>
                <c:pt idx="5">
                  <c:v>6</c:v>
                </c:pt>
                <c:pt idx="6">
                  <c:v>7</c:v>
                </c:pt>
                <c:pt idx="7">
                  <c:v>8</c:v>
                </c:pt>
                <c:pt idx="8">
                  <c:v>9</c:v>
                </c:pt>
                <c:pt idx="10">
                  <c:v>10</c:v>
                </c:pt>
                <c:pt idx="12">
                  <c:v>11</c:v>
                </c:pt>
                <c:pt idx="14">
                  <c:v>12</c:v>
                </c:pt>
                <c:pt idx="16">
                  <c:v>13</c:v>
                </c:pt>
                <c:pt idx="18">
                  <c:v>14</c:v>
                </c:pt>
                <c:pt idx="20">
                  <c:v>15</c:v>
                </c:pt>
                <c:pt idx="22">
                  <c:v>16</c:v>
                </c:pt>
                <c:pt idx="24">
                  <c:v>17</c:v>
                </c:pt>
                <c:pt idx="26">
                  <c:v>18</c:v>
                </c:pt>
                <c:pt idx="28">
                  <c:v>19</c:v>
                </c:pt>
                <c:pt idx="30">
                  <c:v>20</c:v>
                </c:pt>
                <c:pt idx="32">
                  <c:v>21</c:v>
                </c:pt>
                <c:pt idx="34">
                  <c:v>22</c:v>
                </c:pt>
                <c:pt idx="36">
                  <c:v>23</c:v>
                </c:pt>
                <c:pt idx="38">
                  <c:v>24</c:v>
                </c:pt>
                <c:pt idx="40">
                  <c:v>25</c:v>
                </c:pt>
                <c:pt idx="42">
                  <c:v>26</c:v>
                </c:pt>
                <c:pt idx="44">
                  <c:v>27</c:v>
                </c:pt>
                <c:pt idx="46">
                  <c:v>28</c:v>
                </c:pt>
                <c:pt idx="48">
                  <c:v>29</c:v>
                </c:pt>
                <c:pt idx="50">
                  <c:v>30</c:v>
                </c:pt>
              </c:numCache>
            </c:numRef>
          </c:cat>
          <c:val>
            <c:numRef>
              <c:f>Лист1!$J$2:$J$70</c:f>
              <c:numCache>
                <c:formatCode>General</c:formatCode>
                <c:ptCount val="69"/>
              </c:numCache>
            </c:numRef>
          </c:val>
          <c:smooth val="0"/>
          <c:extLst>
            <c:ext xmlns:c16="http://schemas.microsoft.com/office/drawing/2014/chart" uri="{C3380CC4-5D6E-409C-BE32-E72D297353CC}">
              <c16:uniqueId val="{00000008-252A-4017-A394-1B6423688D79}"/>
            </c:ext>
          </c:extLst>
        </c:ser>
        <c:dLbls>
          <c:showLegendKey val="0"/>
          <c:showVal val="0"/>
          <c:showCatName val="0"/>
          <c:showSerName val="0"/>
          <c:showPercent val="0"/>
          <c:showBubbleSize val="0"/>
        </c:dLbls>
        <c:smooth val="0"/>
        <c:axId val="395678704"/>
        <c:axId val="395679248"/>
      </c:lineChart>
      <c:catAx>
        <c:axId val="39567870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ru-RU"/>
          </a:p>
        </c:txPr>
        <c:crossAx val="395679248"/>
        <c:crosses val="autoZero"/>
        <c:auto val="1"/>
        <c:lblAlgn val="ctr"/>
        <c:lblOffset val="100"/>
        <c:noMultiLvlLbl val="0"/>
      </c:catAx>
      <c:valAx>
        <c:axId val="3956792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ru-RU"/>
          </a:p>
        </c:txPr>
        <c:crossAx val="395678704"/>
        <c:crosses val="autoZero"/>
        <c:crossBetween val="between"/>
      </c:valAx>
      <c:spPr>
        <a:noFill/>
        <a:ln>
          <a:noFill/>
        </a:ln>
        <a:effectLst/>
      </c:spPr>
    </c:plotArea>
    <c:legend>
      <c:legendPos val="b"/>
      <c:legendEntry>
        <c:idx val="0"/>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ru-RU"/>
          </a:p>
        </c:txPr>
      </c:legendEntry>
      <c:legendEntry>
        <c:idx val="1"/>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ru-RU"/>
          </a:p>
        </c:txPr>
      </c:legendEntry>
      <c:legendEntry>
        <c:idx val="2"/>
        <c:delete val="1"/>
      </c:legendEntry>
      <c:legendEntry>
        <c:idx val="3"/>
        <c:delete val="1"/>
      </c:legendEntry>
      <c:legendEntry>
        <c:idx val="4"/>
        <c:delete val="1"/>
      </c:legendEntry>
      <c:legendEntry>
        <c:idx val="5"/>
        <c:delete val="1"/>
      </c:legendEntry>
      <c:legendEntry>
        <c:idx val="6"/>
        <c:delete val="1"/>
      </c:legendEntry>
      <c:legendEntry>
        <c:idx val="7"/>
        <c:delete val="1"/>
      </c:legendEntry>
      <c:legendEntry>
        <c:idx val="8"/>
        <c:delete val="1"/>
      </c:legendEntry>
      <c:layout>
        <c:manualLayout>
          <c:xMode val="edge"/>
          <c:yMode val="edge"/>
          <c:x val="8.6231884057971012E-2"/>
          <c:y val="0.90402496059782178"/>
          <c:w val="0.88630227812644924"/>
          <c:h val="8.8944259907435999E-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ru-RU"/>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ru-RU"/>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a:extLst>
              <a:ext uri="{FF2B5EF4-FFF2-40B4-BE49-F238E27FC236}">
                <a16:creationId xmlns:a16="http://schemas.microsoft.com/office/drawing/2014/main" id="{06CB8720-114C-460D-8ED6-64F270EFE832}"/>
              </a:ext>
            </a:extLst>
          </p:cNvPr>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ru-RU"/>
          </a:p>
        </p:txBody>
      </p:sp>
      <p:sp>
        <p:nvSpPr>
          <p:cNvPr id="3" name="Дата 2">
            <a:extLst>
              <a:ext uri="{FF2B5EF4-FFF2-40B4-BE49-F238E27FC236}">
                <a16:creationId xmlns:a16="http://schemas.microsoft.com/office/drawing/2014/main" id="{D58FDC10-2EB3-4330-9AA5-5DFE98292513}"/>
              </a:ext>
            </a:extLst>
          </p:cNvPr>
          <p:cNvSpPr>
            <a:spLocks noGrp="1"/>
          </p:cNvSpPr>
          <p:nvPr>
            <p:ph type="dt" sz="quarter" idx="1"/>
          </p:nvPr>
        </p:nvSpPr>
        <p:spPr>
          <a:xfrm>
            <a:off x="6905625" y="0"/>
            <a:ext cx="5283200" cy="344488"/>
          </a:xfrm>
          <a:prstGeom prst="rect">
            <a:avLst/>
          </a:prstGeom>
        </p:spPr>
        <p:txBody>
          <a:bodyPr vert="horz" lIns="91440" tIns="45720" rIns="91440" bIns="45720" rtlCol="0"/>
          <a:lstStyle>
            <a:lvl1pPr algn="r">
              <a:defRPr sz="1200"/>
            </a:lvl1pPr>
          </a:lstStyle>
          <a:p>
            <a:fld id="{F0807CE1-2693-40DE-AB18-78B699406A1C}" type="datetimeFigureOut">
              <a:rPr lang="ru-RU" smtClean="0"/>
              <a:t>06.07.2024</a:t>
            </a:fld>
            <a:endParaRPr lang="ru-RU"/>
          </a:p>
        </p:txBody>
      </p:sp>
      <p:sp>
        <p:nvSpPr>
          <p:cNvPr id="4" name="Нижний колонтитул 3">
            <a:extLst>
              <a:ext uri="{FF2B5EF4-FFF2-40B4-BE49-F238E27FC236}">
                <a16:creationId xmlns:a16="http://schemas.microsoft.com/office/drawing/2014/main" id="{0DB17EB9-98E9-4AAB-860F-FD2C71653713}"/>
              </a:ext>
            </a:extLst>
          </p:cNvPr>
          <p:cNvSpPr>
            <a:spLocks noGrp="1"/>
          </p:cNvSpPr>
          <p:nvPr>
            <p:ph type="ftr" sz="quarter" idx="2"/>
          </p:nvPr>
        </p:nvSpPr>
        <p:spPr>
          <a:xfrm>
            <a:off x="0" y="6513513"/>
            <a:ext cx="5283200" cy="344487"/>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a:extLst>
              <a:ext uri="{FF2B5EF4-FFF2-40B4-BE49-F238E27FC236}">
                <a16:creationId xmlns:a16="http://schemas.microsoft.com/office/drawing/2014/main" id="{ED747E78-9E0E-4605-BFD1-BB9A5F77C864}"/>
              </a:ext>
            </a:extLst>
          </p:cNvPr>
          <p:cNvSpPr>
            <a:spLocks noGrp="1"/>
          </p:cNvSpPr>
          <p:nvPr>
            <p:ph type="sldNum" sz="quarter" idx="3"/>
          </p:nvPr>
        </p:nvSpPr>
        <p:spPr>
          <a:xfrm>
            <a:off x="6905625" y="6513513"/>
            <a:ext cx="5283200" cy="344487"/>
          </a:xfrm>
          <a:prstGeom prst="rect">
            <a:avLst/>
          </a:prstGeom>
        </p:spPr>
        <p:txBody>
          <a:bodyPr vert="horz" lIns="91440" tIns="45720" rIns="91440" bIns="45720" rtlCol="0" anchor="b"/>
          <a:lstStyle>
            <a:lvl1pPr algn="r">
              <a:defRPr sz="1200"/>
            </a:lvl1pPr>
          </a:lstStyle>
          <a:p>
            <a:fld id="{C897A539-680D-4956-AE8F-031958F8A5FB}" type="slidenum">
              <a:rPr lang="ru-RU" smtClean="0"/>
              <a:t>‹#›</a:t>
            </a:fld>
            <a:endParaRPr lang="ru-RU"/>
          </a:p>
        </p:txBody>
      </p:sp>
    </p:spTree>
    <p:extLst>
      <p:ext uri="{BB962C8B-B14F-4D97-AF65-F5344CB8AC3E}">
        <p14:creationId xmlns:p14="http://schemas.microsoft.com/office/powerpoint/2010/main" val="286059350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C6596D59-EA6F-49ED-BCEC-FA7264317D1B}" type="datetimeFigureOut">
              <a:rPr lang="ru-RU" smtClean="0"/>
              <a:t>06.07.2024</a:t>
            </a:fld>
            <a:endParaRPr lang="ru-RU"/>
          </a:p>
        </p:txBody>
      </p:sp>
      <p:sp>
        <p:nvSpPr>
          <p:cNvPr id="4" name="Образ слайда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p>
        </p:txBody>
      </p:sp>
      <p:sp>
        <p:nvSpPr>
          <p:cNvPr id="6" name="Нижний колонтитул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AA48C5BB-FC2F-49F9-A1A5-909908784F45}" type="slidenum">
              <a:rPr lang="ru-RU" smtClean="0"/>
              <a:t>‹#›</a:t>
            </a:fld>
            <a:endParaRPr lang="ru-RU"/>
          </a:p>
        </p:txBody>
      </p:sp>
    </p:spTree>
    <p:extLst>
      <p:ext uri="{BB962C8B-B14F-4D97-AF65-F5344CB8AC3E}">
        <p14:creationId xmlns:p14="http://schemas.microsoft.com/office/powerpoint/2010/main" val="2997592778"/>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AA48C5BB-FC2F-49F9-A1A5-909908784F45}" type="slidenum">
              <a:rPr lang="ru-RU" smtClean="0"/>
              <a:t>6</a:t>
            </a:fld>
            <a:endParaRPr lang="ru-RU"/>
          </a:p>
        </p:txBody>
      </p:sp>
      <p:sp>
        <p:nvSpPr>
          <p:cNvPr id="5" name="Нижний колонтитул 4">
            <a:extLst>
              <a:ext uri="{FF2B5EF4-FFF2-40B4-BE49-F238E27FC236}">
                <a16:creationId xmlns:a16="http://schemas.microsoft.com/office/drawing/2014/main" id="{D11681B6-E60F-42C9-9F61-0565E659D60B}"/>
              </a:ext>
            </a:extLst>
          </p:cNvPr>
          <p:cNvSpPr>
            <a:spLocks noGrp="1"/>
          </p:cNvSpPr>
          <p:nvPr>
            <p:ph type="ftr" sz="quarter" idx="4"/>
          </p:nvPr>
        </p:nvSpPr>
        <p:spPr/>
        <p:txBody>
          <a:bodyPr/>
          <a:lstStyle/>
          <a:p>
            <a:endParaRPr lang="ru-RU"/>
          </a:p>
        </p:txBody>
      </p:sp>
    </p:spTree>
    <p:extLst>
      <p:ext uri="{BB962C8B-B14F-4D97-AF65-F5344CB8AC3E}">
        <p14:creationId xmlns:p14="http://schemas.microsoft.com/office/powerpoint/2010/main" val="1764295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ижний колонтитул 3"/>
          <p:cNvSpPr>
            <a:spLocks noGrp="1"/>
          </p:cNvSpPr>
          <p:nvPr>
            <p:ph type="ftr" sz="quarter" idx="4"/>
          </p:nvPr>
        </p:nvSpPr>
        <p:spPr/>
        <p:txBody>
          <a:bodyPr/>
          <a:lstStyle/>
          <a:p>
            <a:endParaRPr lang="ru-RU"/>
          </a:p>
        </p:txBody>
      </p:sp>
      <p:sp>
        <p:nvSpPr>
          <p:cNvPr id="5" name="Номер слайда 4"/>
          <p:cNvSpPr>
            <a:spLocks noGrp="1"/>
          </p:cNvSpPr>
          <p:nvPr>
            <p:ph type="sldNum" sz="quarter" idx="5"/>
          </p:nvPr>
        </p:nvSpPr>
        <p:spPr/>
        <p:txBody>
          <a:bodyPr/>
          <a:lstStyle/>
          <a:p>
            <a:fld id="{AA48C5BB-FC2F-49F9-A1A5-909908784F45}" type="slidenum">
              <a:rPr lang="ru-RU" smtClean="0"/>
              <a:t>11</a:t>
            </a:fld>
            <a:endParaRPr lang="ru-RU"/>
          </a:p>
        </p:txBody>
      </p:sp>
    </p:spTree>
    <p:extLst>
      <p:ext uri="{BB962C8B-B14F-4D97-AF65-F5344CB8AC3E}">
        <p14:creationId xmlns:p14="http://schemas.microsoft.com/office/powerpoint/2010/main" val="3168142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ru-RU"/>
              <a:t>Образец заголовка</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a:t>Образец подзаголовка</a:t>
            </a:r>
            <a:endParaRPr lang="en-US" dirty="0"/>
          </a:p>
        </p:txBody>
      </p:sp>
      <p:sp>
        <p:nvSpPr>
          <p:cNvPr id="4" name="Date Placeholder 3"/>
          <p:cNvSpPr>
            <a:spLocks noGrp="1"/>
          </p:cNvSpPr>
          <p:nvPr>
            <p:ph type="dt" sz="half" idx="10"/>
          </p:nvPr>
        </p:nvSpPr>
        <p:spPr/>
        <p:txBody>
          <a:bodyPr/>
          <a:lstStyle/>
          <a:p>
            <a:fld id="{18292F54-FCA8-434A-808C-A9D9832C1AD7}" type="datetime1">
              <a:rPr lang="en-US" smtClean="0"/>
              <a:t>7/6/2024</a:t>
            </a:fld>
            <a:endParaRPr lang="en-US"/>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31531301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я фотография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31457658-C1D7-45F1-AB1B-F3FAF01FD730}" type="datetime1">
              <a:rPr lang="en-US" smtClean="0"/>
              <a:t>7/6/2024</a:t>
            </a:fld>
            <a:endParaRPr lang="en-US"/>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675021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Заголовок и подпись">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ru-RU"/>
              <a:t>Образец заголовка</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AF50330F-014F-4DCA-B444-C7101F8A689E}" type="datetime1">
              <a:rPr lang="en-US" smtClean="0"/>
              <a:t>7/6/2024</a:t>
            </a:fld>
            <a:endParaRPr lang="en-US"/>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4676743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ru-RU"/>
              <a:t>Образец заголовка</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4" name="Date Placeholder 3"/>
          <p:cNvSpPr>
            <a:spLocks noGrp="1"/>
          </p:cNvSpPr>
          <p:nvPr>
            <p:ph type="dt" sz="half" idx="10"/>
          </p:nvPr>
        </p:nvSpPr>
        <p:spPr/>
        <p:txBody>
          <a:bodyPr/>
          <a:lstStyle/>
          <a:p>
            <a:fld id="{728790C1-9AA5-4034-BA83-04C78B7FEDFA}" type="datetime1">
              <a:rPr lang="en-US" smtClean="0"/>
              <a:t>7/6/2024</a:t>
            </a:fld>
            <a:endParaRPr lang="en-US"/>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2871167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очка имени">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EFBE2B85-B1C6-4B1B-9D4D-779037F4F567}" type="datetime1">
              <a:rPr lang="en-US" smtClean="0"/>
              <a:t>7/6/2024</a:t>
            </a:fld>
            <a:endParaRPr lang="en-US"/>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636785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Три колонк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33E76B5D-048A-4077-9AED-45357018EA80}" type="datetime1">
              <a:rPr lang="en-US" smtClean="0"/>
              <a:t>7/6/2024</a:t>
            </a:fld>
            <a:endParaRPr lang="en-US"/>
          </a:p>
        </p:txBody>
      </p:sp>
      <p:sp>
        <p:nvSpPr>
          <p:cNvPr id="4"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24515460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Столбец с тремя рисунками">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ru-RU"/>
              <a:t>Образец заголовка</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FDE37D4-00F9-49AF-82A1-C8666EA987D7}" type="datetime1">
              <a:rPr lang="en-US" smtClean="0"/>
              <a:t>7/6/2024</a:t>
            </a:fld>
            <a:endParaRPr lang="en-US"/>
          </a:p>
        </p:txBody>
      </p:sp>
      <p:sp>
        <p:nvSpPr>
          <p:cNvPr id="4"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4909223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Vertical Text Placeholder 2"/>
          <p:cNvSpPr>
            <a:spLocks noGrp="1"/>
          </p:cNvSpPr>
          <p:nvPr>
            <p:ph type="body" orient="vert" idx="1"/>
          </p:nvPr>
        </p:nvSpPr>
        <p:spPr/>
        <p:txBody>
          <a:bodyPr vert="eaVert" anchor="t" anchorCtr="0"/>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60C8B6A0-F32F-4561-8227-4B8C676EFADD}" type="datetime1">
              <a:rPr lang="en-US" smtClean="0"/>
              <a:t>7/6/2024</a:t>
            </a:fld>
            <a:endParaRPr lang="en-US"/>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19956748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ru-RU"/>
              <a:t>Образец заголовка</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93C6C288-43CD-4BFF-95B6-C63D55F3E1BC}" type="datetime1">
              <a:rPr lang="en-US" smtClean="0"/>
              <a:t>7/6/2024</a:t>
            </a:fld>
            <a:endParaRPr lang="en-US"/>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6965355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0" i="0">
                <a:solidFill>
                  <a:schemeClr val="tx1"/>
                </a:solidFill>
                <a:latin typeface="Calibri Light" panose="020F0302020204030204"/>
                <a:cs typeface="Calibri Light" panose="020F0302020204030204"/>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7F3CC94C-29F4-434A-A332-C6A6790C589D}" type="datetime1">
              <a:rPr lang="en-US" smtClean="0"/>
              <a:t>7/6/2024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extLst>
      <p:ext uri="{BB962C8B-B14F-4D97-AF65-F5344CB8AC3E}">
        <p14:creationId xmlns:p14="http://schemas.microsoft.com/office/powerpoint/2010/main" val="286542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idx="1"/>
          </p:nvPr>
        </p:nvSpPr>
        <p:spPr/>
        <p:txBody>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10"/>
          </p:nvPr>
        </p:nvSpPr>
        <p:spPr/>
        <p:txBody>
          <a:bodyPr/>
          <a:lstStyle/>
          <a:p>
            <a:fld id="{C39F84CB-EDEB-45A8-B9DC-5EE616C3BD13}" type="datetime1">
              <a:rPr lang="en-US" smtClean="0"/>
              <a:t>7/6/2024</a:t>
            </a:fld>
            <a:endParaRPr lang="en-US"/>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279476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ru-RU"/>
              <a:t>Образец заголовка</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a:t>Образец текста</a:t>
            </a:r>
          </a:p>
        </p:txBody>
      </p:sp>
      <p:sp>
        <p:nvSpPr>
          <p:cNvPr id="4" name="Date Placeholder 3"/>
          <p:cNvSpPr>
            <a:spLocks noGrp="1"/>
          </p:cNvSpPr>
          <p:nvPr>
            <p:ph type="dt" sz="half" idx="10"/>
          </p:nvPr>
        </p:nvSpPr>
        <p:spPr/>
        <p:txBody>
          <a:bodyPr/>
          <a:lstStyle/>
          <a:p>
            <a:fld id="{5B79882E-C306-49EC-8169-F12111F5C8B5}" type="datetime1">
              <a:rPr lang="en-US" smtClean="0"/>
              <a:t>7/6/2024</a:t>
            </a:fld>
            <a:endParaRPr lang="en-US"/>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3604073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Date Placeholder 4"/>
          <p:cNvSpPr>
            <a:spLocks noGrp="1"/>
          </p:cNvSpPr>
          <p:nvPr>
            <p:ph type="dt" sz="half" idx="10"/>
          </p:nvPr>
        </p:nvSpPr>
        <p:spPr/>
        <p:txBody>
          <a:bodyPr/>
          <a:lstStyle/>
          <a:p>
            <a:fld id="{4416E170-EBB6-4B16-9FB5-8055ADF548AF}" type="datetime1">
              <a:rPr lang="en-US" smtClean="0"/>
              <a:t>7/6/2024</a:t>
            </a:fld>
            <a:endParaRPr lang="en-US"/>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2239313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a:t>Образец заголовка</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a:t>Образец текста</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7" name="Date Placeholder 6"/>
          <p:cNvSpPr>
            <a:spLocks noGrp="1"/>
          </p:cNvSpPr>
          <p:nvPr>
            <p:ph type="dt" sz="half" idx="10"/>
          </p:nvPr>
        </p:nvSpPr>
        <p:spPr/>
        <p:txBody>
          <a:bodyPr/>
          <a:lstStyle/>
          <a:p>
            <a:fld id="{0F73B5AC-B79A-44C6-96A9-74FBD390E561}" type="datetime1">
              <a:rPr lang="en-US" smtClean="0"/>
              <a:t>7/6/2024</a:t>
            </a:fld>
            <a:endParaRPr lang="en-US"/>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3312704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a:t>Образец заголовка</a:t>
            </a:r>
            <a:endParaRPr lang="en-US" dirty="0"/>
          </a:p>
        </p:txBody>
      </p:sp>
      <p:sp>
        <p:nvSpPr>
          <p:cNvPr id="7" name="Date Placeholder 2"/>
          <p:cNvSpPr>
            <a:spLocks noGrp="1"/>
          </p:cNvSpPr>
          <p:nvPr>
            <p:ph type="dt" sz="half" idx="10"/>
          </p:nvPr>
        </p:nvSpPr>
        <p:spPr/>
        <p:txBody>
          <a:bodyPr/>
          <a:lstStyle/>
          <a:p>
            <a:fld id="{5E16CE95-3DB8-4466-B535-129DE1647290}" type="datetime1">
              <a:rPr lang="en-US" smtClean="0"/>
              <a:t>7/6/2024</a:t>
            </a:fld>
            <a:endParaRPr lang="en-US"/>
          </a:p>
        </p:txBody>
      </p:sp>
      <p:sp>
        <p:nvSpPr>
          <p:cNvPr id="5" name="Footer Placeholder 3"/>
          <p:cNvSpPr>
            <a:spLocks noGrp="1"/>
          </p:cNvSpPr>
          <p:nvPr>
            <p:ph type="ftr" sz="quarter" idx="11"/>
          </p:nvPr>
        </p:nvSpPr>
        <p:spPr/>
        <p:txBody>
          <a:bodyPr/>
          <a:lstStyle/>
          <a:p>
            <a:endParaRPr lang="ru-RU"/>
          </a:p>
        </p:txBody>
      </p:sp>
      <p:sp>
        <p:nvSpPr>
          <p:cNvPr id="6" name="Slide Number Placeholder 4"/>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40540950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9AA579A6-B89C-48BF-B6F9-43C59CAFAF54}" type="datetime1">
              <a:rPr lang="en-US" smtClean="0"/>
              <a:t>7/6/2024</a:t>
            </a:fld>
            <a:endParaRPr lang="en-US"/>
          </a:p>
        </p:txBody>
      </p:sp>
      <p:sp>
        <p:nvSpPr>
          <p:cNvPr id="5" name="Footer Placeholder 2"/>
          <p:cNvSpPr>
            <a:spLocks noGrp="1"/>
          </p:cNvSpPr>
          <p:nvPr>
            <p:ph type="ftr" sz="quarter" idx="11"/>
          </p:nvPr>
        </p:nvSpPr>
        <p:spPr/>
        <p:txBody>
          <a:bodyPr/>
          <a:lstStyle/>
          <a:p>
            <a:endParaRPr lang="ru-RU"/>
          </a:p>
        </p:txBody>
      </p:sp>
      <p:sp>
        <p:nvSpPr>
          <p:cNvPr id="6" name="Slide Number Placeholder 3"/>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33229888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ru-RU"/>
              <a:t>Образец заголовка</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7" name="Date Placeholder 4"/>
          <p:cNvSpPr>
            <a:spLocks noGrp="1"/>
          </p:cNvSpPr>
          <p:nvPr>
            <p:ph type="dt" sz="half" idx="10"/>
          </p:nvPr>
        </p:nvSpPr>
        <p:spPr/>
        <p:txBody>
          <a:bodyPr/>
          <a:lstStyle/>
          <a:p>
            <a:fld id="{E6CE80B1-0C9B-4880-AEA5-0614624D3446}" type="datetime1">
              <a:rPr lang="en-US" smtClean="0"/>
              <a:t>7/6/2024</a:t>
            </a:fld>
            <a:endParaRPr lang="en-US"/>
          </a:p>
        </p:txBody>
      </p:sp>
      <p:sp>
        <p:nvSpPr>
          <p:cNvPr id="5" name="Footer Placeholder 5"/>
          <p:cNvSpPr>
            <a:spLocks noGrp="1"/>
          </p:cNvSpPr>
          <p:nvPr>
            <p:ph type="ftr" sz="quarter" idx="11"/>
          </p:nvPr>
        </p:nvSpPr>
        <p:spPr/>
        <p:txBody>
          <a:bodyPr/>
          <a:lstStyle/>
          <a:p>
            <a:endParaRPr lang="ru-RU"/>
          </a:p>
        </p:txBody>
      </p:sp>
      <p:sp>
        <p:nvSpPr>
          <p:cNvPr id="6" name="Slide Number Placeholder 6"/>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3302865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ru-RU"/>
              <a:t>Образец заголовка</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ru-RU"/>
              <a:t>Вставка рисунка</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a:t>Образец текста</a:t>
            </a:r>
          </a:p>
        </p:txBody>
      </p:sp>
      <p:sp>
        <p:nvSpPr>
          <p:cNvPr id="5" name="Date Placeholder 4"/>
          <p:cNvSpPr>
            <a:spLocks noGrp="1"/>
          </p:cNvSpPr>
          <p:nvPr>
            <p:ph type="dt" sz="half" idx="10"/>
          </p:nvPr>
        </p:nvSpPr>
        <p:spPr/>
        <p:txBody>
          <a:bodyPr/>
          <a:lstStyle/>
          <a:p>
            <a:fld id="{17A93A95-60C0-4BF6-B642-302ACE125A69}" type="datetime1">
              <a:rPr lang="en-US" smtClean="0"/>
              <a:t>7/6/2024</a:t>
            </a:fld>
            <a:endParaRPr lang="en-US"/>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6F15528-21DE-4FAA-801E-634DDDAF4B2B}" type="slidenum">
              <a:rPr lang="ru-RU" smtClean="0"/>
              <a:t>‹#›</a:t>
            </a:fld>
            <a:endParaRPr lang="ru-RU"/>
          </a:p>
        </p:txBody>
      </p:sp>
    </p:spTree>
    <p:extLst>
      <p:ext uri="{BB962C8B-B14F-4D97-AF65-F5344CB8AC3E}">
        <p14:creationId xmlns:p14="http://schemas.microsoft.com/office/powerpoint/2010/main" val="38260162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ru-RU"/>
              <a:t>Образец заголовка</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ru-RU"/>
              <a:t>Образец текста</a:t>
            </a:r>
          </a:p>
          <a:p>
            <a:pPr lvl="1"/>
            <a:r>
              <a:rPr lang="ru-RU"/>
              <a:t>Второй уровень</a:t>
            </a:r>
          </a:p>
          <a:p>
            <a:pPr lvl="2"/>
            <a:r>
              <a:rPr lang="ru-RU"/>
              <a:t>Третий уровень</a:t>
            </a:r>
          </a:p>
          <a:p>
            <a:pPr lvl="3"/>
            <a:r>
              <a:rPr lang="ru-RU"/>
              <a:t>Четвертый уровень</a:t>
            </a:r>
          </a:p>
          <a:p>
            <a:pPr lvl="4"/>
            <a:r>
              <a:rPr lang="ru-RU"/>
              <a:t>Пятый уровень</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71B26EB-8B17-41BF-9C36-4135D7D82203}" type="datetime1">
              <a:rPr lang="en-US" smtClean="0"/>
              <a:t>7/6/2024</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ru-RU"/>
          </a:p>
        </p:txBody>
      </p:sp>
      <p:sp>
        <p:nvSpPr>
          <p:cNvPr id="6" name="Slide Number Placeholder 5"/>
          <p:cNvSpPr>
            <a:spLocks noGrp="1"/>
          </p:cNvSpPr>
          <p:nvPr>
            <p:ph type="sldNum" sz="quarter" idx="4"/>
          </p:nvPr>
        </p:nvSpPr>
        <p:spPr>
          <a:xfrm>
            <a:off x="11277600" y="5943600"/>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6F15528-21DE-4FAA-801E-634DDDAF4B2B}" type="slidenum">
              <a:rPr lang="ru-RU" smtClean="0"/>
              <a:t>‹#›</a:t>
            </a:fld>
            <a:endParaRPr lang="ru-RU" dirty="0"/>
          </a:p>
        </p:txBody>
      </p:sp>
    </p:spTree>
    <p:extLst>
      <p:ext uri="{BB962C8B-B14F-4D97-AF65-F5344CB8AC3E}">
        <p14:creationId xmlns:p14="http://schemas.microsoft.com/office/powerpoint/2010/main" val="1309509224"/>
      </p:ext>
    </p:extLst>
  </p:cSld>
  <p:clrMap bg1="dk1" tx1="lt1" bg2="dk2" tx2="lt2" accent1="accent1" accent2="accent2" accent3="accent3" accent4="accent4" accent5="accent5" accent6="accent6" hlink="hlink" folHlink="folHlink"/>
  <p:sldLayoutIdLst>
    <p:sldLayoutId id="2147483820" r:id="rId1"/>
    <p:sldLayoutId id="2147483821" r:id="rId2"/>
    <p:sldLayoutId id="2147483822" r:id="rId3"/>
    <p:sldLayoutId id="2147483823" r:id="rId4"/>
    <p:sldLayoutId id="2147483824" r:id="rId5"/>
    <p:sldLayoutId id="2147483825" r:id="rId6"/>
    <p:sldLayoutId id="2147483826" r:id="rId7"/>
    <p:sldLayoutId id="2147483827" r:id="rId8"/>
    <p:sldLayoutId id="2147483828" r:id="rId9"/>
    <p:sldLayoutId id="2147483829" r:id="rId10"/>
    <p:sldLayoutId id="2147483830" r:id="rId11"/>
    <p:sldLayoutId id="2147483831" r:id="rId12"/>
    <p:sldLayoutId id="2147483832" r:id="rId13"/>
    <p:sldLayoutId id="2147483833" r:id="rId14"/>
    <p:sldLayoutId id="2147483834" r:id="rId15"/>
    <p:sldLayoutId id="2147483835" r:id="rId16"/>
    <p:sldLayoutId id="2147483836" r:id="rId17"/>
    <p:sldLayoutId id="2147483837" r:id="rId18"/>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package" Target="../embeddings/Microsoft_PowerPoint_Presentation.ppt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6.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emf"/><Relationship Id="rId4" Type="http://schemas.openxmlformats.org/officeDocument/2006/relationships/package" Target="../embeddings/Microsoft_PowerPoint_Presentation1.pptx"/></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5.emf"/><Relationship Id="rId4" Type="http://schemas.openxmlformats.org/officeDocument/2006/relationships/package" Target="../embeddings/Microsoft_PowerPoint_Presentation2.pptx"/></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duotone>
              <a:schemeClr val="bg2">
                <a:shade val="62000"/>
                <a:hueMod val="108000"/>
                <a:satMod val="164000"/>
                <a:lumMod val="69000"/>
              </a:schemeClr>
              <a:schemeClr val="bg2">
                <a:tint val="96000"/>
                <a:hueMod val="90000"/>
                <a:satMod val="130000"/>
                <a:lumMod val="134000"/>
              </a:schemeClr>
            </a:duotone>
            <a:lum/>
          </a:blip>
          <a:srcRect/>
          <a:stretch>
            <a:fillRect/>
          </a:stretch>
        </a:blipFill>
        <a:effectLst/>
      </p:bgPr>
    </p:bg>
    <p:spTree>
      <p:nvGrpSpPr>
        <p:cNvPr id="1" name=""/>
        <p:cNvGrpSpPr/>
        <p:nvPr/>
      </p:nvGrpSpPr>
      <p:grpSpPr>
        <a:xfrm>
          <a:off x="0" y="0"/>
          <a:ext cx="0" cy="0"/>
          <a:chOff x="0" y="0"/>
          <a:chExt cx="0" cy="0"/>
        </a:xfrm>
      </p:grpSpPr>
      <p:sp>
        <p:nvSpPr>
          <p:cNvPr id="2" name="object 2"/>
          <p:cNvSpPr txBox="1">
            <a:spLocks noGrp="1"/>
          </p:cNvSpPr>
          <p:nvPr>
            <p:ph type="title"/>
          </p:nvPr>
        </p:nvSpPr>
        <p:spPr>
          <a:xfrm>
            <a:off x="1297715" y="2032671"/>
            <a:ext cx="9770110" cy="1243930"/>
          </a:xfrm>
          <a:prstGeom prst="rect">
            <a:avLst/>
          </a:prstGeom>
        </p:spPr>
        <p:txBody>
          <a:bodyPr vert="horz" wrap="square" lIns="0" tIns="12700" rIns="0" bIns="0" rtlCol="0">
            <a:spAutoFit/>
          </a:bodyPr>
          <a:lstStyle/>
          <a:p>
            <a:pPr marL="12700" algn="ctr">
              <a:lnSpc>
                <a:spcPct val="100000"/>
              </a:lnSpc>
              <a:spcBef>
                <a:spcPts val="100"/>
              </a:spcBef>
            </a:pPr>
            <a:r>
              <a:rPr lang="ru-RU" sz="4000" spc="-5" dirty="0">
                <a:latin typeface="Times New Roman" panose="02020603050405020304" pitchFamily="18" charset="0"/>
                <a:cs typeface="Times New Roman" panose="02020603050405020304" pitchFamily="18" charset="0"/>
              </a:rPr>
              <a:t>	</a:t>
            </a: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УМНАЯ </a:t>
            </a:r>
            <a:r>
              <a:rPr lang="ru-RU" sz="4000" b="1" spc="-10" dirty="0">
                <a:solidFill>
                  <a:schemeClr val="bg2">
                    <a:lumMod val="20000"/>
                    <a:lumOff val="80000"/>
                  </a:schemeClr>
                </a:solidFill>
                <a:latin typeface="Times New Roman" panose="02020603050405020304" pitchFamily="18" charset="0"/>
                <a:cs typeface="Times New Roman" panose="02020603050405020304" pitchFamily="18" charset="0"/>
              </a:rPr>
              <a:t>ЛАМПА</a:t>
            </a:r>
            <a:r>
              <a:rPr lang="ru-RU" sz="4000" b="1" dirty="0">
                <a:solidFill>
                  <a:schemeClr val="bg2">
                    <a:lumMod val="20000"/>
                    <a:lumOff val="80000"/>
                  </a:schemeClr>
                </a:solidFill>
                <a:latin typeface="Times New Roman" panose="02020603050405020304" pitchFamily="18" charset="0"/>
                <a:cs typeface="Times New Roman" panose="02020603050405020304" pitchFamily="18" charset="0"/>
              </a:rPr>
              <a:t> </a:t>
            </a: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ДЛЯ</a:t>
            </a:r>
            <a:r>
              <a:rPr lang="ru-RU" sz="4000" b="1" spc="-15" dirty="0">
                <a:solidFill>
                  <a:schemeClr val="bg2">
                    <a:lumMod val="20000"/>
                    <a:lumOff val="80000"/>
                  </a:schemeClr>
                </a:solidFill>
                <a:latin typeface="Times New Roman" panose="02020603050405020304" pitchFamily="18" charset="0"/>
                <a:cs typeface="Times New Roman" panose="02020603050405020304" pitchFamily="18" charset="0"/>
              </a:rPr>
              <a:t> </a:t>
            </a:r>
            <a:r>
              <a:rPr lang="ru-RU" sz="4000" b="1" dirty="0">
                <a:solidFill>
                  <a:schemeClr val="bg2">
                    <a:lumMod val="20000"/>
                    <a:lumOff val="80000"/>
                  </a:schemeClr>
                </a:solidFill>
                <a:latin typeface="Times New Roman" panose="02020603050405020304" pitchFamily="18" charset="0"/>
                <a:cs typeface="Times New Roman" panose="02020603050405020304" pitchFamily="18" charset="0"/>
              </a:rPr>
              <a:t>ЖИВОТНЫХ</a:t>
            </a:r>
            <a:br>
              <a:rPr lang="ru-RU" sz="4000" b="1" dirty="0">
                <a:solidFill>
                  <a:schemeClr val="bg2">
                    <a:lumMod val="20000"/>
                    <a:lumOff val="80000"/>
                  </a:schemeClr>
                </a:solidFill>
                <a:latin typeface="Times New Roman" panose="02020603050405020304" pitchFamily="18" charset="0"/>
                <a:cs typeface="Times New Roman" panose="02020603050405020304" pitchFamily="18" charset="0"/>
              </a:rPr>
            </a:br>
            <a:r>
              <a:rPr lang="ru-RU" sz="4000" b="1" spc="-10" dirty="0">
                <a:solidFill>
                  <a:schemeClr val="bg2">
                    <a:lumMod val="20000"/>
                    <a:lumOff val="80000"/>
                  </a:schemeClr>
                </a:solidFill>
                <a:latin typeface="Times New Roman" panose="02020603050405020304" pitchFamily="18" charset="0"/>
                <a:cs typeface="Times New Roman" panose="02020603050405020304" pitchFamily="18" charset="0"/>
              </a:rPr>
              <a:t> </a:t>
            </a:r>
            <a:r>
              <a:rPr lang="ru-RU" sz="4000" b="1" dirty="0">
                <a:solidFill>
                  <a:schemeClr val="bg2">
                    <a:lumMod val="20000"/>
                    <a:lumOff val="80000"/>
                  </a:schemeClr>
                </a:solidFill>
                <a:latin typeface="Times New Roman" panose="02020603050405020304" pitchFamily="18" charset="0"/>
                <a:cs typeface="Times New Roman" panose="02020603050405020304" pitchFamily="18" charset="0"/>
              </a:rPr>
              <a:t>И</a:t>
            </a:r>
            <a:r>
              <a:rPr lang="ru-RU" sz="4000" b="1" spc="-15" dirty="0">
                <a:solidFill>
                  <a:schemeClr val="bg2">
                    <a:lumMod val="20000"/>
                    <a:lumOff val="80000"/>
                  </a:schemeClr>
                </a:solidFill>
                <a:latin typeface="Times New Roman" panose="02020603050405020304" pitchFamily="18" charset="0"/>
                <a:cs typeface="Times New Roman" panose="02020603050405020304" pitchFamily="18" charset="0"/>
              </a:rPr>
              <a:t> </a:t>
            </a: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ПТИЦ</a:t>
            </a:r>
          </a:p>
        </p:txBody>
      </p:sp>
      <p:sp>
        <p:nvSpPr>
          <p:cNvPr id="11" name="Прямоугольник 10"/>
          <p:cNvSpPr/>
          <p:nvPr/>
        </p:nvSpPr>
        <p:spPr>
          <a:xfrm>
            <a:off x="268400" y="305559"/>
            <a:ext cx="11655199" cy="1200329"/>
          </a:xfrm>
          <a:prstGeom prst="rect">
            <a:avLst/>
          </a:prstGeom>
        </p:spPr>
        <p:txBody>
          <a:bodyPr wrap="square">
            <a:spAutoFit/>
          </a:bodyPr>
          <a:lstStyle/>
          <a:p>
            <a:pPr algn="ctr"/>
            <a:r>
              <a:rPr lang="ru-RU" sz="2400" dirty="0">
                <a:latin typeface="Times New Roman" panose="02020603050405020304" pitchFamily="18" charset="0"/>
                <a:cs typeface="Times New Roman" panose="02020603050405020304" pitchFamily="18" charset="0"/>
              </a:rPr>
              <a:t>Государственное бюджетное образовательное учреждение города Севастополя средняя общеобразовательная школа №43 с углубленным изучением английского языка </a:t>
            </a:r>
            <a:br>
              <a:rPr lang="ru-RU" sz="2400" dirty="0">
                <a:latin typeface="Times New Roman" panose="02020603050405020304" pitchFamily="18" charset="0"/>
                <a:cs typeface="Times New Roman" panose="02020603050405020304" pitchFamily="18" charset="0"/>
              </a:rPr>
            </a:br>
            <a:r>
              <a:rPr lang="ru-RU" sz="2400" dirty="0">
                <a:latin typeface="Times New Roman" panose="02020603050405020304" pitchFamily="18" charset="0"/>
                <a:cs typeface="Times New Roman" panose="02020603050405020304" pitchFamily="18" charset="0"/>
              </a:rPr>
              <a:t>имени дважды Героя Советского Союза В.Д. </a:t>
            </a:r>
            <a:r>
              <a:rPr lang="ru-RU" sz="2400" dirty="0" err="1">
                <a:latin typeface="Times New Roman" panose="02020603050405020304" pitchFamily="18" charset="0"/>
                <a:cs typeface="Times New Roman" panose="02020603050405020304" pitchFamily="18" charset="0"/>
              </a:rPr>
              <a:t>Лавриненкова</a:t>
            </a:r>
            <a:endParaRPr lang="ru-RU" sz="2400" dirty="0">
              <a:latin typeface="Times New Roman" panose="02020603050405020304" pitchFamily="18" charset="0"/>
              <a:cs typeface="Times New Roman" panose="02020603050405020304" pitchFamily="18" charset="0"/>
            </a:endParaRPr>
          </a:p>
        </p:txBody>
      </p:sp>
      <p:sp>
        <p:nvSpPr>
          <p:cNvPr id="14" name="Прямоугольник 13"/>
          <p:cNvSpPr/>
          <p:nvPr/>
        </p:nvSpPr>
        <p:spPr>
          <a:xfrm>
            <a:off x="11966985" y="110843"/>
            <a:ext cx="304800" cy="6858000"/>
          </a:xfrm>
          <a:prstGeom prst="rect">
            <a:avLst/>
          </a:prstGeom>
          <a:solidFill>
            <a:srgbClr val="6699F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ru-RU" dirty="0"/>
          </a:p>
        </p:txBody>
      </p:sp>
      <p:sp>
        <p:nvSpPr>
          <p:cNvPr id="16" name="Прямоугольник 15"/>
          <p:cNvSpPr/>
          <p:nvPr/>
        </p:nvSpPr>
        <p:spPr>
          <a:xfrm rot="5400000">
            <a:off x="6030371" y="-5960770"/>
            <a:ext cx="304799" cy="12192001"/>
          </a:xfrm>
          <a:prstGeom prst="rect">
            <a:avLst/>
          </a:prstGeom>
          <a:solidFill>
            <a:srgbClr val="6699F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ru-RU" dirty="0">
              <a:solidFill>
                <a:schemeClr val="accent2">
                  <a:lumMod val="60000"/>
                  <a:lumOff val="40000"/>
                </a:schemeClr>
              </a:solidFill>
            </a:endParaRPr>
          </a:p>
        </p:txBody>
      </p:sp>
      <p:sp>
        <p:nvSpPr>
          <p:cNvPr id="19" name="Прямоугольник 18"/>
          <p:cNvSpPr/>
          <p:nvPr/>
        </p:nvSpPr>
        <p:spPr>
          <a:xfrm rot="5400000">
            <a:off x="5943601" y="609600"/>
            <a:ext cx="304799" cy="12192001"/>
          </a:xfrm>
          <a:prstGeom prst="rect">
            <a:avLst/>
          </a:prstGeom>
          <a:solidFill>
            <a:srgbClr val="6699F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ru-RU" dirty="0"/>
          </a:p>
        </p:txBody>
      </p:sp>
      <p:sp>
        <p:nvSpPr>
          <p:cNvPr id="20" name="Прямоугольник 19"/>
          <p:cNvSpPr/>
          <p:nvPr/>
        </p:nvSpPr>
        <p:spPr>
          <a:xfrm>
            <a:off x="0" y="0"/>
            <a:ext cx="304800" cy="6858000"/>
          </a:xfrm>
          <a:prstGeom prst="rect">
            <a:avLst/>
          </a:prstGeom>
          <a:solidFill>
            <a:srgbClr val="6699FF"/>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ru-RU" dirty="0"/>
          </a:p>
        </p:txBody>
      </p:sp>
      <p:sp>
        <p:nvSpPr>
          <p:cNvPr id="3" name="TextBox 2"/>
          <p:cNvSpPr txBox="1"/>
          <p:nvPr/>
        </p:nvSpPr>
        <p:spPr>
          <a:xfrm>
            <a:off x="6703807" y="3497890"/>
            <a:ext cx="9299985" cy="2649443"/>
          </a:xfrm>
          <a:prstGeom prst="rect">
            <a:avLst/>
          </a:prstGeom>
          <a:noFill/>
        </p:spPr>
        <p:txBody>
          <a:bodyPr wrap="square" rtlCol="0">
            <a:spAutoFit/>
          </a:bodyPr>
          <a:lstStyle/>
          <a:p>
            <a:pPr marL="12700" marR="3446780">
              <a:lnSpc>
                <a:spcPct val="100000"/>
              </a:lnSpc>
              <a:spcBef>
                <a:spcPts val="100"/>
              </a:spcBef>
            </a:pPr>
            <a:r>
              <a:rPr lang="ru-RU" sz="2400" b="1" spc="-10" dirty="0">
                <a:latin typeface="Times New Roman" panose="02020603050405020304" pitchFamily="18" charset="0"/>
                <a:cs typeface="Times New Roman" panose="02020603050405020304" pitchFamily="18" charset="0"/>
              </a:rPr>
              <a:t>Работу выполнил:</a:t>
            </a:r>
            <a:r>
              <a:rPr lang="ru-RU" sz="2400" b="1" dirty="0">
                <a:latin typeface="Times New Roman" panose="02020603050405020304" pitchFamily="18" charset="0"/>
                <a:cs typeface="Times New Roman" panose="02020603050405020304" pitchFamily="18" charset="0"/>
              </a:rPr>
              <a:t> </a:t>
            </a:r>
          </a:p>
          <a:p>
            <a:pPr marL="12700" marR="3446780">
              <a:lnSpc>
                <a:spcPct val="100000"/>
              </a:lnSpc>
              <a:spcBef>
                <a:spcPts val="100"/>
              </a:spcBef>
            </a:pPr>
            <a:r>
              <a:rPr lang="ru-RU" sz="2400" spc="-10" dirty="0">
                <a:latin typeface="Times New Roman" panose="02020603050405020304" pitchFamily="18" charset="0"/>
                <a:cs typeface="Times New Roman" panose="02020603050405020304" pitchFamily="18" charset="0"/>
              </a:rPr>
              <a:t>Коптелов </a:t>
            </a:r>
            <a:r>
              <a:rPr lang="ru-RU" sz="2400" spc="-5" dirty="0">
                <a:latin typeface="Times New Roman" panose="02020603050405020304" pitchFamily="18" charset="0"/>
                <a:cs typeface="Times New Roman" panose="02020603050405020304" pitchFamily="18" charset="0"/>
              </a:rPr>
              <a:t>Максим Максимович,</a:t>
            </a:r>
          </a:p>
          <a:p>
            <a:pPr marL="12700" marR="3446780">
              <a:lnSpc>
                <a:spcPct val="100000"/>
              </a:lnSpc>
              <a:spcBef>
                <a:spcPts val="100"/>
              </a:spcBef>
            </a:pPr>
            <a:r>
              <a:rPr lang="ru-RU" sz="2400" spc="-5" dirty="0">
                <a:latin typeface="Times New Roman" panose="02020603050405020304" pitchFamily="18" charset="0"/>
                <a:cs typeface="Times New Roman" panose="02020603050405020304" pitchFamily="18" charset="0"/>
              </a:rPr>
              <a:t>учащийся ГБОУ СОШ №43, 10 класс; </a:t>
            </a:r>
          </a:p>
          <a:p>
            <a:pPr marL="12700" marR="3446780">
              <a:lnSpc>
                <a:spcPct val="100000"/>
              </a:lnSpc>
              <a:spcBef>
                <a:spcPts val="100"/>
              </a:spcBef>
            </a:pPr>
            <a:r>
              <a:rPr lang="ru-RU" sz="2400" b="1" spc="-15" dirty="0">
                <a:latin typeface="Times New Roman" panose="02020603050405020304" pitchFamily="18" charset="0"/>
                <a:cs typeface="Times New Roman" panose="02020603050405020304" pitchFamily="18" charset="0"/>
              </a:rPr>
              <a:t>Научный руководитель:</a:t>
            </a:r>
            <a:r>
              <a:rPr lang="ru-RU" sz="2400" b="1" spc="10" dirty="0">
                <a:latin typeface="Times New Roman" panose="02020603050405020304" pitchFamily="18" charset="0"/>
                <a:cs typeface="Times New Roman" panose="02020603050405020304" pitchFamily="18" charset="0"/>
              </a:rPr>
              <a:t> </a:t>
            </a:r>
          </a:p>
          <a:p>
            <a:pPr marL="12700" marR="3446780">
              <a:lnSpc>
                <a:spcPct val="100000"/>
              </a:lnSpc>
              <a:spcBef>
                <a:spcPts val="100"/>
              </a:spcBef>
            </a:pPr>
            <a:r>
              <a:rPr lang="ru-RU" sz="2400" spc="-10" dirty="0" err="1">
                <a:latin typeface="Times New Roman" panose="02020603050405020304" pitchFamily="18" charset="0"/>
                <a:cs typeface="Times New Roman" panose="02020603050405020304" pitchFamily="18" charset="0"/>
              </a:rPr>
              <a:t>Козлитин</a:t>
            </a:r>
            <a:r>
              <a:rPr lang="ru-RU" sz="2400" spc="2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В.</a:t>
            </a:r>
            <a:r>
              <a:rPr lang="ru-RU" sz="2400" spc="-15" dirty="0">
                <a:latin typeface="Times New Roman" panose="02020603050405020304" pitchFamily="18" charset="0"/>
                <a:cs typeface="Times New Roman" panose="02020603050405020304" pitchFamily="18" charset="0"/>
              </a:rPr>
              <a:t> </a:t>
            </a:r>
            <a:r>
              <a:rPr lang="ru-RU" sz="2400" spc="-5" dirty="0">
                <a:latin typeface="Times New Roman" panose="02020603050405020304" pitchFamily="18" charset="0"/>
                <a:cs typeface="Times New Roman" panose="02020603050405020304" pitchFamily="18" charset="0"/>
              </a:rPr>
              <a:t>В., </a:t>
            </a:r>
            <a:endParaRPr lang="ru-RU" sz="2400" b="1" spc="10" dirty="0">
              <a:latin typeface="Times New Roman" panose="02020603050405020304" pitchFamily="18" charset="0"/>
              <a:cs typeface="Times New Roman" panose="02020603050405020304" pitchFamily="18" charset="0"/>
            </a:endParaRPr>
          </a:p>
          <a:p>
            <a:pPr marL="12700" marR="3446780">
              <a:lnSpc>
                <a:spcPct val="100000"/>
              </a:lnSpc>
              <a:spcBef>
                <a:spcPts val="100"/>
              </a:spcBef>
            </a:pPr>
            <a:r>
              <a:rPr lang="ru-RU" sz="2400" spc="-10" dirty="0">
                <a:latin typeface="Times New Roman" panose="02020603050405020304" pitchFamily="18" charset="0"/>
                <a:cs typeface="Times New Roman" panose="02020603050405020304" pitchFamily="18" charset="0"/>
              </a:rPr>
              <a:t>учитель</a:t>
            </a:r>
            <a:r>
              <a:rPr lang="ru-RU" sz="2400" dirty="0">
                <a:latin typeface="Times New Roman" panose="02020603050405020304" pitchFamily="18" charset="0"/>
                <a:cs typeface="Times New Roman" panose="02020603050405020304" pitchFamily="18" charset="0"/>
              </a:rPr>
              <a:t> </a:t>
            </a:r>
            <a:r>
              <a:rPr lang="ru-RU" sz="2400" spc="-5" dirty="0">
                <a:latin typeface="Times New Roman" panose="02020603050405020304" pitchFamily="18" charset="0"/>
                <a:cs typeface="Times New Roman" panose="02020603050405020304" pitchFamily="18" charset="0"/>
              </a:rPr>
              <a:t>физики и робототехники</a:t>
            </a:r>
            <a:endParaRPr lang="ru-RU" sz="2400" dirty="0">
              <a:latin typeface="Times New Roman" panose="02020603050405020304" pitchFamily="18" charset="0"/>
              <a:cs typeface="Times New Roman" panose="02020603050405020304" pitchFamily="18" charset="0"/>
            </a:endParaRPr>
          </a:p>
          <a:p>
            <a:endParaRPr lang="ru-RU" dirty="0"/>
          </a:p>
        </p:txBody>
      </p:sp>
      <p:sp>
        <p:nvSpPr>
          <p:cNvPr id="4" name="TextBox 3"/>
          <p:cNvSpPr txBox="1"/>
          <p:nvPr/>
        </p:nvSpPr>
        <p:spPr>
          <a:xfrm>
            <a:off x="4774601" y="6022638"/>
            <a:ext cx="3124200" cy="523220"/>
          </a:xfrm>
          <a:prstGeom prst="rect">
            <a:avLst/>
          </a:prstGeom>
          <a:noFill/>
        </p:spPr>
        <p:txBody>
          <a:bodyPr wrap="square" rtlCol="0">
            <a:spAutoFit/>
          </a:bodyPr>
          <a:lstStyle/>
          <a:p>
            <a:pPr algn="ctr"/>
            <a:r>
              <a:rPr lang="ru-RU" sz="2800" dirty="0">
                <a:latin typeface="Times New Roman" panose="02020603050405020304" pitchFamily="18" charset="0"/>
                <a:cs typeface="Times New Roman" panose="02020603050405020304" pitchFamily="18" charset="0"/>
              </a:rPr>
              <a:t>Севастополь 2024</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14822" y="152400"/>
            <a:ext cx="11484390" cy="582211"/>
          </a:xfrm>
          <a:prstGeom prst="rect">
            <a:avLst/>
          </a:prstGeom>
        </p:spPr>
        <p:txBody>
          <a:bodyPr vert="horz" wrap="square" lIns="0" tIns="12700" rIns="0" bIns="0" rtlCol="0">
            <a:spAutoFit/>
          </a:bodyPr>
          <a:lstStyle/>
          <a:p>
            <a:pPr marL="31750" algn="ctr">
              <a:lnSpc>
                <a:spcPct val="100000"/>
              </a:lnSpc>
              <a:spcBef>
                <a:spcPts val="100"/>
              </a:spcBef>
            </a:pPr>
            <a:r>
              <a:rPr lang="ru-RU" sz="3700" b="1" spc="-5" dirty="0">
                <a:solidFill>
                  <a:schemeClr val="bg2">
                    <a:lumMod val="20000"/>
                    <a:lumOff val="80000"/>
                  </a:schemeClr>
                </a:solidFill>
                <a:latin typeface="Times New Roman" panose="02020603050405020304" pitchFamily="18" charset="0"/>
                <a:cs typeface="Times New Roman" panose="02020603050405020304" pitchFamily="18" charset="0"/>
              </a:rPr>
              <a:t>СОЗДАНИЕ АВТОМАТИЧЕСКОГО ПРОТОТИПА</a:t>
            </a:r>
            <a:endParaRPr sz="3700" b="1"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10" name="object 10"/>
          <p:cNvSpPr txBox="1">
            <a:spLocks noGrp="1"/>
          </p:cNvSpPr>
          <p:nvPr>
            <p:ph idx="1"/>
          </p:nvPr>
        </p:nvSpPr>
        <p:spPr>
          <a:xfrm>
            <a:off x="363264" y="685800"/>
            <a:ext cx="11353800" cy="2241639"/>
          </a:xfrm>
          <a:prstGeom prst="rect">
            <a:avLst/>
          </a:prstGeom>
        </p:spPr>
        <p:txBody>
          <a:bodyPr vert="horz" wrap="square" lIns="0" tIns="12700" rIns="0" bIns="0" rtlCol="0">
            <a:spAutoFit/>
          </a:bodyPr>
          <a:lstStyle/>
          <a:p>
            <a:pPr marL="28575" algn="just">
              <a:spcBef>
                <a:spcPts val="100"/>
              </a:spcBef>
              <a:buClr>
                <a:schemeClr val="tx2"/>
              </a:buClr>
            </a:pPr>
            <a:r>
              <a:rPr lang="ru-RU" sz="2400" spc="-35" dirty="0">
                <a:latin typeface="Times New Roman" panose="02020603050405020304" pitchFamily="18" charset="0"/>
                <a:cs typeface="Times New Roman" panose="02020603050405020304" pitchFamily="18" charset="0"/>
              </a:rPr>
              <a:t>	Печатная плата разводилась в специальной программе </a:t>
            </a:r>
            <a:r>
              <a:rPr lang="en-US" sz="2400" spc="-35" dirty="0" err="1">
                <a:latin typeface="Times New Roman" panose="02020603050405020304" pitchFamily="18" charset="0"/>
                <a:cs typeface="Times New Roman" panose="02020603050405020304" pitchFamily="18" charset="0"/>
              </a:rPr>
              <a:t>easyEDA</a:t>
            </a:r>
            <a:r>
              <a:rPr lang="en-US" sz="2400" spc="-35" dirty="0">
                <a:latin typeface="Times New Roman" panose="02020603050405020304" pitchFamily="18" charset="0"/>
                <a:cs typeface="Times New Roman" panose="02020603050405020304" pitchFamily="18" charset="0"/>
              </a:rPr>
              <a:t>. </a:t>
            </a:r>
            <a:r>
              <a:rPr lang="ru-RU" sz="2400" spc="-35" dirty="0">
                <a:latin typeface="Times New Roman" panose="02020603050405020304" pitchFamily="18" charset="0"/>
                <a:cs typeface="Times New Roman" panose="02020603050405020304" pitchFamily="18" charset="0"/>
              </a:rPr>
              <a:t>Чтобы более компактно и надёжно расположить компоненты, была самостоятельно изготовлена печатная плата. Мы использовали ЛУТ(лазерно-утюжную технологию). Ниже представлены фотографии платы (на данный момент в представленную плату также были добавлены реле и датчик освещенности): </a:t>
            </a:r>
            <a:endParaRPr lang="ru-RU" sz="2400" spc="-10" dirty="0">
              <a:latin typeface="Times New Roman" panose="02020603050405020304" pitchFamily="18" charset="0"/>
              <a:cs typeface="Times New Roman" panose="02020603050405020304" pitchFamily="18" charset="0"/>
            </a:endParaRPr>
          </a:p>
          <a:p>
            <a:pPr marL="28575" algn="just">
              <a:lnSpc>
                <a:spcPct val="100000"/>
              </a:lnSpc>
              <a:spcBef>
                <a:spcPts val="100"/>
              </a:spcBef>
            </a:pPr>
            <a:endParaRPr sz="2400" spc="-10" dirty="0">
              <a:latin typeface="Times New Roman" panose="02020603050405020304" pitchFamily="18" charset="0"/>
              <a:cs typeface="Times New Roman" panose="02020603050405020304" pitchFamily="18" charset="0"/>
            </a:endParaRPr>
          </a:p>
        </p:txBody>
      </p:sp>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rcRect t="3334" b="11111"/>
          <a:stretch>
            <a:fillRect/>
          </a:stretch>
        </p:blipFill>
        <p:spPr>
          <a:xfrm rot="10800000" flipH="1">
            <a:off x="5943600" y="2614134"/>
            <a:ext cx="5183415" cy="36039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9" name="Номер слайда 8">
            <a:extLst>
              <a:ext uri="{FF2B5EF4-FFF2-40B4-BE49-F238E27FC236}">
                <a16:creationId xmlns:a16="http://schemas.microsoft.com/office/drawing/2014/main" id="{6FA148BC-A249-4F23-B006-ABDB626E2170}"/>
              </a:ext>
            </a:extLst>
          </p:cNvPr>
          <p:cNvSpPr>
            <a:spLocks noGrp="1"/>
          </p:cNvSpPr>
          <p:nvPr>
            <p:ph type="sldNum" sz="quarter" idx="12"/>
          </p:nvPr>
        </p:nvSpPr>
        <p:spPr/>
        <p:txBody>
          <a:bodyPr/>
          <a:lstStyle/>
          <a:p>
            <a:fld id="{B6F15528-21DE-4FAA-801E-634DDDAF4B2B}" type="slidenum">
              <a:rPr lang="ru-RU" smtClean="0"/>
              <a:t>10</a:t>
            </a:fld>
            <a:endParaRPr lang="ru-RU"/>
          </a:p>
        </p:txBody>
      </p:sp>
      <p:pic>
        <p:nvPicPr>
          <p:cNvPr id="11" name="Рисунок 10">
            <a:extLst>
              <a:ext uri="{FF2B5EF4-FFF2-40B4-BE49-F238E27FC236}">
                <a16:creationId xmlns:a16="http://schemas.microsoft.com/office/drawing/2014/main" id="{F88FCE78-C5AA-4BD1-B890-2BDBABB1D2F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25" t="347" r="5208" b="-1558"/>
          <a:stretch>
            <a:fillRect/>
          </a:stretch>
        </p:blipFill>
        <p:spPr>
          <a:xfrm>
            <a:off x="578184" y="2611175"/>
            <a:ext cx="4419600" cy="365980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3" name="Прямоугольник 12">
            <a:extLst>
              <a:ext uri="{FF2B5EF4-FFF2-40B4-BE49-F238E27FC236}">
                <a16:creationId xmlns:a16="http://schemas.microsoft.com/office/drawing/2014/main" id="{D98FDA63-BE1B-421C-90D9-BB40D0478697}"/>
              </a:ext>
            </a:extLst>
          </p:cNvPr>
          <p:cNvSpPr/>
          <p:nvPr/>
        </p:nvSpPr>
        <p:spPr>
          <a:xfrm>
            <a:off x="684267" y="6218110"/>
            <a:ext cx="4207434" cy="400110"/>
          </a:xfrm>
          <a:prstGeom prst="rect">
            <a:avLst/>
          </a:prstGeom>
        </p:spPr>
        <p:txBody>
          <a:bodyPr wrap="none">
            <a:spAutoFit/>
          </a:bodyPr>
          <a:lstStyle/>
          <a:p>
            <a:r>
              <a:rPr lang="ru-RU" sz="2000" dirty="0">
                <a:latin typeface="Times New Roman" panose="02020603050405020304" pitchFamily="18" charset="0"/>
                <a:cs typeface="Times New Roman" panose="02020603050405020304" pitchFamily="18" charset="0"/>
              </a:rPr>
              <a:t>Рисунок 11. плата устройства сверху</a:t>
            </a:r>
            <a:endParaRPr lang="ru-RU" sz="2000" dirty="0"/>
          </a:p>
        </p:txBody>
      </p:sp>
      <p:sp>
        <p:nvSpPr>
          <p:cNvPr id="14" name="Прямоугольник 13">
            <a:extLst>
              <a:ext uri="{FF2B5EF4-FFF2-40B4-BE49-F238E27FC236}">
                <a16:creationId xmlns:a16="http://schemas.microsoft.com/office/drawing/2014/main" id="{47BAD274-BF3C-4CA8-94B5-1959E46C17CA}"/>
              </a:ext>
            </a:extLst>
          </p:cNvPr>
          <p:cNvSpPr/>
          <p:nvPr/>
        </p:nvSpPr>
        <p:spPr>
          <a:xfrm>
            <a:off x="6491125" y="6218110"/>
            <a:ext cx="4088363" cy="400110"/>
          </a:xfrm>
          <a:prstGeom prst="rect">
            <a:avLst/>
          </a:prstGeom>
        </p:spPr>
        <p:txBody>
          <a:bodyPr wrap="none">
            <a:spAutoFit/>
          </a:bodyPr>
          <a:lstStyle/>
          <a:p>
            <a:r>
              <a:rPr lang="ru-RU" sz="2000" dirty="0">
                <a:latin typeface="Times New Roman" panose="02020603050405020304" pitchFamily="18" charset="0"/>
                <a:cs typeface="Times New Roman" panose="02020603050405020304" pitchFamily="18" charset="0"/>
              </a:rPr>
              <a:t>Рисунок 12. плата устройства снизу</a:t>
            </a:r>
            <a:endParaRPr lang="ru-RU" sz="20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13021236" cy="492443"/>
          </a:xfrm>
        </p:spPr>
        <p:txBody>
          <a:bodyPr/>
          <a:lstStyle/>
          <a:p>
            <a:pPr algn="ctr"/>
            <a:r>
              <a:rPr lang="ru-RU" sz="4000" b="1" dirty="0">
                <a:solidFill>
                  <a:schemeClr val="bg2">
                    <a:lumMod val="20000"/>
                    <a:lumOff val="80000"/>
                  </a:schemeClr>
                </a:solidFill>
                <a:latin typeface="Times New Roman" panose="02020603050405020304" pitchFamily="18" charset="0"/>
                <a:cs typeface="Times New Roman" panose="02020603050405020304" pitchFamily="18" charset="0"/>
              </a:rPr>
              <a:t>ПРИЛОЖЕНИЕ ДЛЯ РАБОТЫ С УСТРОЙСТВОМ</a:t>
            </a:r>
          </a:p>
        </p:txBody>
      </p:sp>
      <p:sp>
        <p:nvSpPr>
          <p:cNvPr id="5" name="object 10"/>
          <p:cNvSpPr txBox="1">
            <a:spLocks noGrp="1"/>
          </p:cNvSpPr>
          <p:nvPr>
            <p:ph idx="1"/>
          </p:nvPr>
        </p:nvSpPr>
        <p:spPr>
          <a:xfrm>
            <a:off x="9433470" y="685800"/>
            <a:ext cx="2620286" cy="1490152"/>
          </a:xfrm>
          <a:prstGeom prst="rect">
            <a:avLst/>
          </a:prstGeom>
        </p:spPr>
        <p:txBody>
          <a:bodyPr vert="horz" wrap="square" lIns="0" tIns="12700" rIns="0" bIns="0" rtlCol="0">
            <a:spAutoFit/>
          </a:bodyPr>
          <a:lstStyle/>
          <a:p>
            <a:pPr marL="28575" indent="457200" algn="just">
              <a:lnSpc>
                <a:spcPct val="100000"/>
              </a:lnSpc>
              <a:spcBef>
                <a:spcPts val="100"/>
              </a:spcBef>
              <a:buClr>
                <a:schemeClr val="tx2"/>
              </a:buClr>
            </a:pPr>
            <a:r>
              <a:rPr lang="ru-RU" sz="2400" spc="-10" dirty="0">
                <a:latin typeface="Times New Roman" panose="02020603050405020304" pitchFamily="18" charset="0"/>
                <a:cs typeface="Times New Roman" panose="02020603050405020304" pitchFamily="18" charset="0"/>
              </a:rPr>
              <a:t>Для загрузки приложения можно отсканировать </a:t>
            </a:r>
            <a:r>
              <a:rPr lang="en-US" sz="2400" spc="-10" dirty="0">
                <a:latin typeface="Times New Roman" panose="02020603050405020304" pitchFamily="18" charset="0"/>
                <a:cs typeface="Times New Roman" panose="02020603050405020304" pitchFamily="18" charset="0"/>
              </a:rPr>
              <a:t>QR-code</a:t>
            </a:r>
            <a:r>
              <a:rPr lang="ru-RU" sz="2400" spc="-10" dirty="0">
                <a:latin typeface="Times New Roman" panose="02020603050405020304" pitchFamily="18" charset="0"/>
                <a:cs typeface="Times New Roman" panose="02020603050405020304" pitchFamily="18" charset="0"/>
              </a:rPr>
              <a:t> снизу:</a:t>
            </a:r>
            <a:endParaRPr sz="2400" spc="-10" dirty="0">
              <a:latin typeface="Times New Roman" panose="02020603050405020304" pitchFamily="18" charset="0"/>
              <a:cs typeface="Times New Roman" panose="02020603050405020304" pitchFamily="18" charset="0"/>
            </a:endParaRPr>
          </a:p>
        </p:txBody>
      </p:sp>
      <p:pic>
        <p:nvPicPr>
          <p:cNvPr id="10" name="Рисунок 9">
            <a:extLst>
              <a:ext uri="{FF2B5EF4-FFF2-40B4-BE49-F238E27FC236}">
                <a16:creationId xmlns:a16="http://schemas.microsoft.com/office/drawing/2014/main" id="{1334019C-A1CE-4539-B61C-A76CEEE5BDB2}"/>
              </a:ext>
            </a:extLst>
          </p:cNvPr>
          <p:cNvPicPr>
            <a:picLocks noChangeAspect="1"/>
          </p:cNvPicPr>
          <p:nvPr/>
        </p:nvPicPr>
        <p:blipFill rotWithShape="1">
          <a:blip r:embed="rId3">
            <a:extLst>
              <a:ext uri="{28A0092B-C50C-407E-A947-70E740481C1C}">
                <a14:useLocalDpi xmlns:a14="http://schemas.microsoft.com/office/drawing/2010/main" val="0"/>
              </a:ext>
            </a:extLst>
          </a:blip>
          <a:srcRect l="6558" t="2797" r="8196" b="4759"/>
          <a:stretch/>
        </p:blipFill>
        <p:spPr>
          <a:xfrm>
            <a:off x="9433469" y="2509753"/>
            <a:ext cx="2682329" cy="268232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8" name="Номер слайда 7">
            <a:extLst>
              <a:ext uri="{FF2B5EF4-FFF2-40B4-BE49-F238E27FC236}">
                <a16:creationId xmlns:a16="http://schemas.microsoft.com/office/drawing/2014/main" id="{205C08E8-FF52-4AFA-8B70-CDB54DABBC93}"/>
              </a:ext>
            </a:extLst>
          </p:cNvPr>
          <p:cNvSpPr>
            <a:spLocks noGrp="1"/>
          </p:cNvSpPr>
          <p:nvPr>
            <p:ph type="sldNum" sz="quarter" idx="12"/>
          </p:nvPr>
        </p:nvSpPr>
        <p:spPr/>
        <p:txBody>
          <a:bodyPr/>
          <a:lstStyle/>
          <a:p>
            <a:fld id="{B6F15528-21DE-4FAA-801E-634DDDAF4B2B}" type="slidenum">
              <a:rPr lang="ru-RU" smtClean="0"/>
              <a:t>11</a:t>
            </a:fld>
            <a:endParaRPr lang="ru-RU"/>
          </a:p>
        </p:txBody>
      </p:sp>
      <p:sp>
        <p:nvSpPr>
          <p:cNvPr id="12" name="object 10">
            <a:extLst>
              <a:ext uri="{FF2B5EF4-FFF2-40B4-BE49-F238E27FC236}">
                <a16:creationId xmlns:a16="http://schemas.microsoft.com/office/drawing/2014/main" id="{8D613588-83F0-4627-BA7A-C69507A9C804}"/>
              </a:ext>
            </a:extLst>
          </p:cNvPr>
          <p:cNvSpPr txBox="1">
            <a:spLocks/>
          </p:cNvSpPr>
          <p:nvPr/>
        </p:nvSpPr>
        <p:spPr>
          <a:xfrm>
            <a:off x="277036" y="674256"/>
            <a:ext cx="5514963" cy="751488"/>
          </a:xfrm>
          <a:prstGeom prst="rect">
            <a:avLst/>
          </a:prstGeom>
        </p:spPr>
        <p:txBody>
          <a:bodyPr vert="horz" wrap="square" lIns="0" tIns="12700" rIns="0" bIns="0" rtlCol="0">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28575" algn="just">
              <a:spcBef>
                <a:spcPts val="100"/>
              </a:spcBef>
              <a:buClr>
                <a:schemeClr val="tx2"/>
              </a:buClr>
            </a:pPr>
            <a:r>
              <a:rPr lang="ru-RU" sz="2400" spc="-10" dirty="0">
                <a:latin typeface="Times New Roman" panose="02020603050405020304" pitchFamily="18" charset="0"/>
                <a:cs typeface="Times New Roman" panose="02020603050405020304" pitchFamily="18" charset="0"/>
              </a:rPr>
              <a:t>При запуске приложения мы можем выделить его функции:</a:t>
            </a:r>
          </a:p>
        </p:txBody>
      </p:sp>
      <p:sp>
        <p:nvSpPr>
          <p:cNvPr id="13" name="Прямоугольник 12">
            <a:extLst>
              <a:ext uri="{FF2B5EF4-FFF2-40B4-BE49-F238E27FC236}">
                <a16:creationId xmlns:a16="http://schemas.microsoft.com/office/drawing/2014/main" id="{DC188C04-6914-40DD-8A42-95EB46AAAFF8}"/>
              </a:ext>
            </a:extLst>
          </p:cNvPr>
          <p:cNvSpPr/>
          <p:nvPr/>
        </p:nvSpPr>
        <p:spPr>
          <a:xfrm>
            <a:off x="181787" y="1415232"/>
            <a:ext cx="5597522" cy="830997"/>
          </a:xfrm>
          <a:prstGeom prst="rect">
            <a:avLst/>
          </a:prstGeom>
        </p:spPr>
        <p:txBody>
          <a:bodyPr wrap="square">
            <a:spAutoFit/>
          </a:bodyPr>
          <a:lstStyle/>
          <a:p>
            <a:pPr marL="371475" indent="-342900" algn="just">
              <a:lnSpc>
                <a:spcPct val="100000"/>
              </a:lnSpc>
              <a:spcBef>
                <a:spcPts val="100"/>
              </a:spcBef>
              <a:buFont typeface="Arial" panose="020B0604020202020204" pitchFamily="34" charset="0"/>
              <a:buChar char="•"/>
            </a:pPr>
            <a:r>
              <a:rPr lang="ru-RU" sz="2400" spc="-10" dirty="0">
                <a:latin typeface="Times New Roman" panose="02020603050405020304" pitchFamily="18" charset="0"/>
                <a:cs typeface="Times New Roman" panose="02020603050405020304" pitchFamily="18" charset="0"/>
              </a:rPr>
              <a:t>Плавное включение и отключение лампы</a:t>
            </a:r>
          </a:p>
        </p:txBody>
      </p:sp>
      <p:sp>
        <p:nvSpPr>
          <p:cNvPr id="14" name="Прямоугольник 13">
            <a:extLst>
              <a:ext uri="{FF2B5EF4-FFF2-40B4-BE49-F238E27FC236}">
                <a16:creationId xmlns:a16="http://schemas.microsoft.com/office/drawing/2014/main" id="{0FB7BAE0-B6BF-4B2E-93B5-F21AADED3CDF}"/>
              </a:ext>
            </a:extLst>
          </p:cNvPr>
          <p:cNvSpPr/>
          <p:nvPr/>
        </p:nvSpPr>
        <p:spPr>
          <a:xfrm>
            <a:off x="181787" y="2125088"/>
            <a:ext cx="5597522" cy="461665"/>
          </a:xfrm>
          <a:prstGeom prst="rect">
            <a:avLst/>
          </a:prstGeom>
        </p:spPr>
        <p:txBody>
          <a:bodyPr wrap="square">
            <a:spAutoFit/>
          </a:bodyPr>
          <a:lstStyle/>
          <a:p>
            <a:pPr marL="371475" indent="-342900" algn="just">
              <a:lnSpc>
                <a:spcPct val="100000"/>
              </a:lnSpc>
              <a:spcBef>
                <a:spcPts val="100"/>
              </a:spcBef>
              <a:buFont typeface="Arial" panose="020B0604020202020204" pitchFamily="34" charset="0"/>
              <a:buChar char="•"/>
            </a:pPr>
            <a:r>
              <a:rPr lang="ru-RU" sz="2400" spc="-10" dirty="0">
                <a:latin typeface="Times New Roman" panose="02020603050405020304" pitchFamily="18" charset="0"/>
                <a:cs typeface="Times New Roman" panose="02020603050405020304" pitchFamily="18" charset="0"/>
              </a:rPr>
              <a:t>Просмотр текущего времени датчика</a:t>
            </a:r>
          </a:p>
        </p:txBody>
      </p:sp>
      <p:sp>
        <p:nvSpPr>
          <p:cNvPr id="15" name="Прямоугольник 14">
            <a:extLst>
              <a:ext uri="{FF2B5EF4-FFF2-40B4-BE49-F238E27FC236}">
                <a16:creationId xmlns:a16="http://schemas.microsoft.com/office/drawing/2014/main" id="{BF98AC41-D216-448E-ADEF-045A5400F4AA}"/>
              </a:ext>
            </a:extLst>
          </p:cNvPr>
          <p:cNvSpPr/>
          <p:nvPr/>
        </p:nvSpPr>
        <p:spPr>
          <a:xfrm>
            <a:off x="181787" y="2562482"/>
            <a:ext cx="5597522" cy="830997"/>
          </a:xfrm>
          <a:prstGeom prst="rect">
            <a:avLst/>
          </a:prstGeom>
        </p:spPr>
        <p:txBody>
          <a:bodyPr wrap="square">
            <a:spAutoFit/>
          </a:bodyPr>
          <a:lstStyle/>
          <a:p>
            <a:pPr marL="371475" indent="-342900" algn="just">
              <a:lnSpc>
                <a:spcPct val="100000"/>
              </a:lnSpc>
              <a:spcBef>
                <a:spcPts val="100"/>
              </a:spcBef>
              <a:buFont typeface="Arial" panose="020B0604020202020204" pitchFamily="34" charset="0"/>
              <a:buChar char="•"/>
            </a:pPr>
            <a:r>
              <a:rPr lang="ru-RU" sz="2400" spc="-10" dirty="0">
                <a:latin typeface="Times New Roman" panose="02020603050405020304" pitchFamily="18" charset="0"/>
                <a:cs typeface="Times New Roman" panose="02020603050405020304" pitchFamily="18" charset="0"/>
              </a:rPr>
              <a:t>Просмотр времени выключения и включения</a:t>
            </a:r>
          </a:p>
        </p:txBody>
      </p:sp>
      <p:sp>
        <p:nvSpPr>
          <p:cNvPr id="16" name="Прямоугольник 15">
            <a:extLst>
              <a:ext uri="{FF2B5EF4-FFF2-40B4-BE49-F238E27FC236}">
                <a16:creationId xmlns:a16="http://schemas.microsoft.com/office/drawing/2014/main" id="{6F567B21-6954-4F68-91CD-C17B550E7CEE}"/>
              </a:ext>
            </a:extLst>
          </p:cNvPr>
          <p:cNvSpPr/>
          <p:nvPr/>
        </p:nvSpPr>
        <p:spPr>
          <a:xfrm>
            <a:off x="161827" y="3305186"/>
            <a:ext cx="5597522" cy="461665"/>
          </a:xfrm>
          <a:prstGeom prst="rect">
            <a:avLst/>
          </a:prstGeom>
        </p:spPr>
        <p:txBody>
          <a:bodyPr wrap="square">
            <a:spAutoFit/>
          </a:bodyPr>
          <a:lstStyle/>
          <a:p>
            <a:pPr marL="371475" indent="-342900" algn="just">
              <a:lnSpc>
                <a:spcPct val="100000"/>
              </a:lnSpc>
              <a:spcBef>
                <a:spcPts val="100"/>
              </a:spcBef>
              <a:buFont typeface="Arial" panose="020B0604020202020204" pitchFamily="34" charset="0"/>
              <a:buChar char="•"/>
            </a:pPr>
            <a:r>
              <a:rPr lang="ru-RU" sz="2400" spc="-10" dirty="0">
                <a:latin typeface="Times New Roman" panose="02020603050405020304" pitchFamily="18" charset="0"/>
                <a:cs typeface="Times New Roman" panose="02020603050405020304" pitchFamily="18" charset="0"/>
              </a:rPr>
              <a:t>Изменение плавности</a:t>
            </a:r>
          </a:p>
        </p:txBody>
      </p:sp>
      <p:sp>
        <p:nvSpPr>
          <p:cNvPr id="17" name="Прямоугольник 16">
            <a:extLst>
              <a:ext uri="{FF2B5EF4-FFF2-40B4-BE49-F238E27FC236}">
                <a16:creationId xmlns:a16="http://schemas.microsoft.com/office/drawing/2014/main" id="{585252D0-7782-47A0-8A3D-C9846DF65B7A}"/>
              </a:ext>
            </a:extLst>
          </p:cNvPr>
          <p:cNvSpPr/>
          <p:nvPr/>
        </p:nvSpPr>
        <p:spPr>
          <a:xfrm>
            <a:off x="161827" y="3692616"/>
            <a:ext cx="5597522" cy="1200329"/>
          </a:xfrm>
          <a:prstGeom prst="rect">
            <a:avLst/>
          </a:prstGeom>
        </p:spPr>
        <p:txBody>
          <a:bodyPr wrap="square">
            <a:spAutoFit/>
          </a:bodyPr>
          <a:lstStyle/>
          <a:p>
            <a:pPr marL="371475" indent="-342900" algn="just">
              <a:lnSpc>
                <a:spcPct val="100000"/>
              </a:lnSpc>
              <a:spcBef>
                <a:spcPts val="100"/>
              </a:spcBef>
              <a:buFont typeface="Arial" panose="020B0604020202020204" pitchFamily="34" charset="0"/>
              <a:buChar char="•"/>
            </a:pPr>
            <a:r>
              <a:rPr lang="ru-RU" sz="2400" spc="-10" dirty="0">
                <a:latin typeface="Times New Roman" panose="02020603050405020304" pitchFamily="18" charset="0"/>
                <a:cs typeface="Times New Roman" panose="02020603050405020304" pitchFamily="18" charset="0"/>
              </a:rPr>
              <a:t>Изменение максимальной интенсивности светового потока лампы</a:t>
            </a:r>
          </a:p>
        </p:txBody>
      </p:sp>
      <p:sp>
        <p:nvSpPr>
          <p:cNvPr id="18" name="Прямоугольник 17">
            <a:extLst>
              <a:ext uri="{FF2B5EF4-FFF2-40B4-BE49-F238E27FC236}">
                <a16:creationId xmlns:a16="http://schemas.microsoft.com/office/drawing/2014/main" id="{D24D8669-5CFA-4790-9DC7-6027CCB277D4}"/>
              </a:ext>
            </a:extLst>
          </p:cNvPr>
          <p:cNvSpPr/>
          <p:nvPr/>
        </p:nvSpPr>
        <p:spPr>
          <a:xfrm>
            <a:off x="161827" y="4757976"/>
            <a:ext cx="5597522" cy="461665"/>
          </a:xfrm>
          <a:prstGeom prst="rect">
            <a:avLst/>
          </a:prstGeom>
        </p:spPr>
        <p:txBody>
          <a:bodyPr wrap="square">
            <a:spAutoFit/>
          </a:bodyPr>
          <a:lstStyle/>
          <a:p>
            <a:pPr marL="371475" indent="-342900" algn="just">
              <a:lnSpc>
                <a:spcPct val="100000"/>
              </a:lnSpc>
              <a:spcBef>
                <a:spcPts val="100"/>
              </a:spcBef>
              <a:buFont typeface="Arial" panose="020B0604020202020204" pitchFamily="34" charset="0"/>
              <a:buChar char="•"/>
            </a:pPr>
            <a:r>
              <a:rPr lang="ru-RU" sz="2400" spc="-10" dirty="0">
                <a:latin typeface="Times New Roman" panose="02020603050405020304" pitchFamily="18" charset="0"/>
                <a:cs typeface="Times New Roman" panose="02020603050405020304" pitchFamily="18" charset="0"/>
              </a:rPr>
              <a:t>Включение и выключение автоматики</a:t>
            </a:r>
          </a:p>
        </p:txBody>
      </p:sp>
      <p:sp>
        <p:nvSpPr>
          <p:cNvPr id="19" name="Прямоугольник 18">
            <a:extLst>
              <a:ext uri="{FF2B5EF4-FFF2-40B4-BE49-F238E27FC236}">
                <a16:creationId xmlns:a16="http://schemas.microsoft.com/office/drawing/2014/main" id="{68E74C97-1182-4145-9ECD-399DEDE66E5C}"/>
              </a:ext>
            </a:extLst>
          </p:cNvPr>
          <p:cNvSpPr/>
          <p:nvPr/>
        </p:nvSpPr>
        <p:spPr>
          <a:xfrm>
            <a:off x="174530" y="5192082"/>
            <a:ext cx="5597522" cy="1200329"/>
          </a:xfrm>
          <a:prstGeom prst="rect">
            <a:avLst/>
          </a:prstGeom>
        </p:spPr>
        <p:txBody>
          <a:bodyPr wrap="square">
            <a:spAutoFit/>
          </a:bodyPr>
          <a:lstStyle/>
          <a:p>
            <a:pPr marL="371475" indent="-342900" algn="just">
              <a:lnSpc>
                <a:spcPct val="100000"/>
              </a:lnSpc>
              <a:spcBef>
                <a:spcPts val="100"/>
              </a:spcBef>
              <a:buFont typeface="Arial" panose="020B0604020202020204" pitchFamily="34" charset="0"/>
              <a:buChar char="•"/>
            </a:pPr>
            <a:r>
              <a:rPr lang="ru-RU" sz="2400" spc="-10" dirty="0">
                <a:latin typeface="Times New Roman" panose="02020603050405020304" pitchFamily="18" charset="0"/>
                <a:cs typeface="Times New Roman" panose="02020603050405020304" pitchFamily="18" charset="0"/>
              </a:rPr>
              <a:t>Настройка времени датчика, автоматического ежедневного  включения и выключения</a:t>
            </a:r>
          </a:p>
        </p:txBody>
      </p:sp>
      <p:pic>
        <p:nvPicPr>
          <p:cNvPr id="20" name="Рисунок 19">
            <a:extLst>
              <a:ext uri="{FF2B5EF4-FFF2-40B4-BE49-F238E27FC236}">
                <a16:creationId xmlns:a16="http://schemas.microsoft.com/office/drawing/2014/main" id="{F05C6EEC-C6DB-4D80-AB49-36D3C05A4A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0724" y="826685"/>
            <a:ext cx="3256645" cy="4392956"/>
          </a:xfrm>
          <a:prstGeom prst="rect">
            <a:avLst/>
          </a:prstGeom>
        </p:spPr>
      </p:pic>
      <p:sp>
        <p:nvSpPr>
          <p:cNvPr id="22" name="Прямоугольник 21">
            <a:extLst>
              <a:ext uri="{FF2B5EF4-FFF2-40B4-BE49-F238E27FC236}">
                <a16:creationId xmlns:a16="http://schemas.microsoft.com/office/drawing/2014/main" id="{E3DCE8E4-20DE-425E-AFB2-8EB2C36F9EE1}"/>
              </a:ext>
            </a:extLst>
          </p:cNvPr>
          <p:cNvSpPr/>
          <p:nvPr/>
        </p:nvSpPr>
        <p:spPr>
          <a:xfrm>
            <a:off x="6096000" y="5217482"/>
            <a:ext cx="2923814" cy="400110"/>
          </a:xfrm>
          <a:prstGeom prst="rect">
            <a:avLst/>
          </a:prstGeom>
        </p:spPr>
        <p:txBody>
          <a:bodyPr wrap="none">
            <a:spAutoFit/>
          </a:bodyPr>
          <a:lstStyle/>
          <a:p>
            <a:r>
              <a:rPr lang="ru-RU" sz="2000" dirty="0">
                <a:latin typeface="Times New Roman" panose="02020603050405020304" pitchFamily="18" charset="0"/>
                <a:cs typeface="Times New Roman" panose="02020603050405020304" pitchFamily="18" charset="0"/>
              </a:rPr>
              <a:t>Рисунок 13. Приложение</a:t>
            </a:r>
            <a:endParaRPr lang="ru-RU" sz="2000" dirty="0"/>
          </a:p>
        </p:txBody>
      </p:sp>
      <p:sp>
        <p:nvSpPr>
          <p:cNvPr id="24" name="Прямоугольник 23">
            <a:extLst>
              <a:ext uri="{FF2B5EF4-FFF2-40B4-BE49-F238E27FC236}">
                <a16:creationId xmlns:a16="http://schemas.microsoft.com/office/drawing/2014/main" id="{F5B2F530-1EAF-42C7-A107-F5171E41927F}"/>
              </a:ext>
            </a:extLst>
          </p:cNvPr>
          <p:cNvSpPr/>
          <p:nvPr/>
        </p:nvSpPr>
        <p:spPr>
          <a:xfrm>
            <a:off x="9267369" y="5217482"/>
            <a:ext cx="2924631" cy="707886"/>
          </a:xfrm>
          <a:prstGeom prst="rect">
            <a:avLst/>
          </a:prstGeom>
        </p:spPr>
        <p:txBody>
          <a:bodyPr wrap="square">
            <a:spAutoFit/>
          </a:bodyPr>
          <a:lstStyle/>
          <a:p>
            <a:r>
              <a:rPr lang="ru-RU" sz="2000" dirty="0">
                <a:latin typeface="Times New Roman" panose="02020603050405020304" pitchFamily="18" charset="0"/>
                <a:cs typeface="Times New Roman" panose="02020603050405020304" pitchFamily="18" charset="0"/>
              </a:rPr>
              <a:t>Рисунок 14. </a:t>
            </a:r>
            <a:r>
              <a:rPr lang="en-US" sz="2000" dirty="0">
                <a:latin typeface="Times New Roman" panose="02020603050405020304" pitchFamily="18" charset="0"/>
                <a:cs typeface="Times New Roman" panose="02020603050405020304" pitchFamily="18" charset="0"/>
              </a:rPr>
              <a:t>QR-code</a:t>
            </a:r>
            <a:r>
              <a:rPr lang="ru-RU" sz="2000" dirty="0">
                <a:latin typeface="Times New Roman" panose="02020603050405020304" pitchFamily="18" charset="0"/>
                <a:cs typeface="Times New Roman" panose="02020603050405020304" pitchFamily="18" charset="0"/>
              </a:rPr>
              <a:t> для загрузки приложения</a:t>
            </a:r>
            <a:endParaRPr lang="ru-RU" sz="20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476" y="146713"/>
            <a:ext cx="12053047" cy="505267"/>
          </a:xfrm>
          <a:prstGeom prst="rect">
            <a:avLst/>
          </a:prstGeom>
        </p:spPr>
        <p:txBody>
          <a:bodyPr vert="horz" wrap="square" lIns="0" tIns="12700" rIns="0" bIns="0" rtlCol="0">
            <a:spAutoFit/>
          </a:bodyPr>
          <a:lstStyle/>
          <a:p>
            <a:pPr marL="31750" algn="ctr">
              <a:lnSpc>
                <a:spcPct val="100000"/>
              </a:lnSpc>
              <a:spcBef>
                <a:spcPts val="100"/>
              </a:spcBef>
            </a:pPr>
            <a:r>
              <a:rPr lang="ru-RU" sz="3200" b="1" spc="-5" dirty="0">
                <a:solidFill>
                  <a:schemeClr val="bg2">
                    <a:lumMod val="20000"/>
                    <a:lumOff val="80000"/>
                  </a:schemeClr>
                </a:solidFill>
                <a:latin typeface="Times New Roman" panose="02020603050405020304" pitchFamily="18" charset="0"/>
                <a:cs typeface="Times New Roman" panose="02020603050405020304" pitchFamily="18" charset="0"/>
              </a:rPr>
              <a:t>ТЕСТИРОВАНИЕ, РАБОТА НАД НОВОЙ ВЕРСИЕЙ ПРИБОРА</a:t>
            </a:r>
            <a:endParaRPr sz="3200" b="1"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7" name="Номер слайда 6">
            <a:extLst>
              <a:ext uri="{FF2B5EF4-FFF2-40B4-BE49-F238E27FC236}">
                <a16:creationId xmlns:a16="http://schemas.microsoft.com/office/drawing/2014/main" id="{59F7444C-2B95-4CCC-AD00-18591107858A}"/>
              </a:ext>
            </a:extLst>
          </p:cNvPr>
          <p:cNvSpPr>
            <a:spLocks noGrp="1"/>
          </p:cNvSpPr>
          <p:nvPr>
            <p:ph type="sldNum" sz="quarter" idx="12"/>
          </p:nvPr>
        </p:nvSpPr>
        <p:spPr/>
        <p:txBody>
          <a:bodyPr/>
          <a:lstStyle/>
          <a:p>
            <a:fld id="{B6F15528-21DE-4FAA-801E-634DDDAF4B2B}" type="slidenum">
              <a:rPr lang="ru-RU" smtClean="0"/>
              <a:t>12</a:t>
            </a:fld>
            <a:endParaRPr lang="ru-RU"/>
          </a:p>
        </p:txBody>
      </p:sp>
      <p:pic>
        <p:nvPicPr>
          <p:cNvPr id="3" name="Последовательность 01_1">
            <a:hlinkClick r:id="" action="ppaction://media"/>
            <a:extLst>
              <a:ext uri="{FF2B5EF4-FFF2-40B4-BE49-F238E27FC236}">
                <a16:creationId xmlns:a16="http://schemas.microsoft.com/office/drawing/2014/main" id="{1AB910B0-F7C9-443A-BB54-7FCFEF1E396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85800" y="890337"/>
            <a:ext cx="10348356" cy="58209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78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421B24CD-94AC-4FB5-B11A-818BA1C96811}"/>
              </a:ext>
            </a:extLst>
          </p:cNvPr>
          <p:cNvSpPr>
            <a:spLocks noChangeArrowheads="1"/>
          </p:cNvSpPr>
          <p:nvPr/>
        </p:nvSpPr>
        <p:spPr bwMode="auto">
          <a:xfrm>
            <a:off x="31376" y="564561"/>
            <a:ext cx="118872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449263" algn="just" defTabSz="914400" rtl="0" eaLnBrk="0" fontAlgn="base" latinLnBrk="0" hangingPunct="0">
              <a:lnSpc>
                <a:spcPct val="100000"/>
              </a:lnSpc>
              <a:spcBef>
                <a:spcPct val="0"/>
              </a:spcBef>
              <a:spcAft>
                <a:spcPct val="0"/>
              </a:spcAft>
              <a:buClrTx/>
              <a:buSzTx/>
              <a:buFontTx/>
              <a:buNone/>
              <a:tabLst/>
            </a:pPr>
            <a:r>
              <a:rPr lang="ru-RU" altLang="ru-RU" sz="2400" dirty="0">
                <a:latin typeface="Times New Roman" panose="02020603050405020304" pitchFamily="18" charset="0"/>
                <a:ea typeface="Times New Roman" panose="02020603050405020304" pitchFamily="18" charset="0"/>
                <a:cs typeface="Times New Roman" panose="02020603050405020304" pitchFamily="18" charset="0"/>
              </a:rPr>
              <a:t>Был оценён </a:t>
            </a:r>
            <a:r>
              <a:rPr kumimoji="0" lang="ru-RU" altLang="ru-RU"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прирост продуктивности и прибыли (на это может влиять множество факторов). До тестирования мы в течении недели ежедневно собирали яйца и записывали их количество. Далее мы также ежедневно измеряли и записывали их количество в течении 23 дней (тестировали на 30 перепелах). Прирост достигается за счёт увеличения светового дня (в нашем регионе естественный рассвет начинался примерно в 8:00). Плавное включение происходило с 5:30 до 6:00, а выключение </a:t>
            </a:r>
            <a:r>
              <a:rPr kumimoji="0" lang="ru-RU" altLang="ru-RU" sz="2400" b="0"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a:t>
            </a:r>
            <a:r>
              <a:rPr kumimoji="0" lang="ru-RU" altLang="ru-RU" sz="2400" b="0" i="0" u="none" strike="noStrike" cap="none" normalizeH="0" baseline="0" dirty="0">
                <a:ln>
                  <a:noFill/>
                </a:ln>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с 23:30 до 00:00. В результате оценки после применения прибора продуктивность увеличилась примерно на 30%. Расчёт производился по формуле ниже.</a:t>
            </a:r>
            <a:endParaRPr kumimoji="0" lang="ru-RU" altLang="ru-RU" sz="2400" b="0" i="0" u="none" strike="noStrike" cap="none" normalizeH="0" baseline="0" dirty="0">
              <a:ln>
                <a:noFill/>
              </a:ln>
              <a:solidFill>
                <a:schemeClr val="tx1"/>
              </a:solidFill>
              <a:effectLst/>
            </a:endParaRPr>
          </a:p>
          <a:p>
            <a:pPr marL="0" marR="0" lvl="0" indent="449263" algn="just" defTabSz="914400" rtl="0" eaLnBrk="0" fontAlgn="base" latinLnBrk="0" hangingPunct="0">
              <a:lnSpc>
                <a:spcPct val="100000"/>
              </a:lnSpc>
              <a:spcBef>
                <a:spcPct val="0"/>
              </a:spcBef>
              <a:spcAft>
                <a:spcPct val="0"/>
              </a:spcAft>
              <a:buClrTx/>
              <a:buSzTx/>
              <a:buFontTx/>
              <a:buNone/>
              <a:tabLst/>
            </a:pPr>
            <a:endParaRPr kumimoji="0" lang="ru-RU" altLang="ru-RU" sz="1800" b="0" i="0" u="none" strike="noStrike" cap="none" normalizeH="0" baseline="0" dirty="0">
              <a:ln>
                <a:noFill/>
              </a:ln>
              <a:solidFill>
                <a:schemeClr val="tx1"/>
              </a:solidFill>
              <a:effectLst/>
              <a:latin typeface="Arial" panose="020B0604020202020204" pitchFamily="34" charset="0"/>
            </a:endParaRPr>
          </a:p>
        </p:txBody>
      </p:sp>
      <p:graphicFrame>
        <p:nvGraphicFramePr>
          <p:cNvPr id="13" name="Диаграмма 12">
            <a:extLst>
              <a:ext uri="{FF2B5EF4-FFF2-40B4-BE49-F238E27FC236}">
                <a16:creationId xmlns:a16="http://schemas.microsoft.com/office/drawing/2014/main" id="{DD8F56B7-3F04-4C8E-AE71-9CB5E023537E}"/>
              </a:ext>
            </a:extLst>
          </p:cNvPr>
          <p:cNvGraphicFramePr/>
          <p:nvPr>
            <p:extLst>
              <p:ext uri="{D42A27DB-BD31-4B8C-83A1-F6EECF244321}">
                <p14:modId xmlns:p14="http://schemas.microsoft.com/office/powerpoint/2010/main" val="1906332774"/>
              </p:ext>
            </p:extLst>
          </p:nvPr>
        </p:nvGraphicFramePr>
        <p:xfrm>
          <a:off x="304799" y="3496434"/>
          <a:ext cx="5479371" cy="3361566"/>
        </p:xfrm>
        <a:graphic>
          <a:graphicData uri="http://schemas.openxmlformats.org/drawingml/2006/chart">
            <c:chart xmlns:c="http://schemas.openxmlformats.org/drawingml/2006/chart" xmlns:r="http://schemas.openxmlformats.org/officeDocument/2006/relationships" r:id="rId2"/>
          </a:graphicData>
        </a:graphic>
      </p:graphicFrame>
      <p:sp>
        <p:nvSpPr>
          <p:cNvPr id="15" name="object 2">
            <a:extLst>
              <a:ext uri="{FF2B5EF4-FFF2-40B4-BE49-F238E27FC236}">
                <a16:creationId xmlns:a16="http://schemas.microsoft.com/office/drawing/2014/main" id="{CE4DD18D-D7AE-455C-B7A2-AF52F0A2B4BA}"/>
              </a:ext>
            </a:extLst>
          </p:cNvPr>
          <p:cNvSpPr txBox="1">
            <a:spLocks noGrp="1"/>
          </p:cNvSpPr>
          <p:nvPr>
            <p:ph type="title"/>
          </p:nvPr>
        </p:nvSpPr>
        <p:spPr>
          <a:xfrm>
            <a:off x="457200" y="30810"/>
            <a:ext cx="11353800" cy="628377"/>
          </a:xfrm>
          <a:prstGeom prst="rect">
            <a:avLst/>
          </a:prstGeom>
        </p:spPr>
        <p:txBody>
          <a:bodyPr vert="horz" wrap="square" lIns="0" tIns="12700" rIns="0" bIns="0" rtlCol="0">
            <a:spAutoFit/>
          </a:bodyPr>
          <a:lstStyle/>
          <a:p>
            <a:pPr marL="12700" algn="ctr">
              <a:lnSpc>
                <a:spcPct val="100000"/>
              </a:lnSpc>
              <a:spcBef>
                <a:spcPts val="100"/>
              </a:spcBef>
            </a:pP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ОЦЕНКА РЕЗУЛЬТАТОВ ТЕСТИРОВАНИЯ</a:t>
            </a:r>
            <a:endParaRPr sz="4000" b="1"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Прямоугольник 13">
                <a:extLst>
                  <a:ext uri="{FF2B5EF4-FFF2-40B4-BE49-F238E27FC236}">
                    <a16:creationId xmlns:a16="http://schemas.microsoft.com/office/drawing/2014/main" id="{9726E9E9-4208-4F91-9D40-3D4DA9A24F6B}"/>
                  </a:ext>
                </a:extLst>
              </p:cNvPr>
              <p:cNvSpPr/>
              <p:nvPr/>
            </p:nvSpPr>
            <p:spPr>
              <a:xfrm>
                <a:off x="7239000" y="3888548"/>
                <a:ext cx="4152900" cy="1082925"/>
              </a:xfrm>
              <a:prstGeom prst="rect">
                <a:avLst/>
              </a:prstGeom>
            </p:spPr>
            <p:txBody>
              <a:bodyPr wrap="square">
                <a:spAutoFit/>
              </a:bodyPr>
              <a:lstStyle/>
              <a:p>
                <a:pPr algn="just">
                  <a:lnSpc>
                    <a:spcPct val="150000"/>
                  </a:lnSpc>
                  <a:spcAft>
                    <a:spcPts val="0"/>
                  </a:spcAft>
                </a:pPr>
                <a14:m>
                  <m:oMath xmlns:m="http://schemas.openxmlformats.org/officeDocument/2006/math">
                    <m:r>
                      <a:rPr lang="en-US" sz="2800" i="1">
                        <a:latin typeface="Cambria Math" panose="02040503050406030204" pitchFamily="18" charset="0"/>
                        <a:ea typeface="Times New Roman" panose="02020603050405020304" pitchFamily="18" charset="0"/>
                        <a:cs typeface="Times New Roman" panose="02020603050405020304" pitchFamily="18" charset="0"/>
                      </a:rPr>
                      <m:t>𝑃</m:t>
                    </m:r>
                    <m:r>
                      <a:rPr lang="ru-RU" sz="2800" i="1">
                        <a:latin typeface="Cambria Math" panose="02040503050406030204" pitchFamily="18" charset="0"/>
                        <a:ea typeface="Times New Roman" panose="02020603050405020304" pitchFamily="18" charset="0"/>
                        <a:cs typeface="Times New Roman" panose="02020603050405020304" pitchFamily="18" charset="0"/>
                      </a:rPr>
                      <m:t>=</m:t>
                    </m:r>
                    <m:f>
                      <m:fPr>
                        <m:ctrlPr>
                          <a:rPr lang="ru-RU" sz="2800" i="1">
                            <a:latin typeface="Cambria Math" panose="02040503050406030204" pitchFamily="18" charset="0"/>
                            <a:cs typeface="Times New Roman" panose="02020603050405020304" pitchFamily="18" charset="0"/>
                          </a:rPr>
                        </m:ctrlPr>
                      </m:fPr>
                      <m:num>
                        <m:r>
                          <a:rPr lang="en-US" sz="2800" i="1">
                            <a:latin typeface="Cambria Math" panose="02040503050406030204" pitchFamily="18" charset="0"/>
                            <a:ea typeface="Times New Roman" panose="02020603050405020304" pitchFamily="18" charset="0"/>
                            <a:cs typeface="Times New Roman" panose="02020603050405020304" pitchFamily="18" charset="0"/>
                          </a:rPr>
                          <m:t>𝜇</m:t>
                        </m:r>
                        <m:r>
                          <a:rPr lang="ru-RU" sz="2800" i="1">
                            <a:latin typeface="Cambria Math" panose="02040503050406030204" pitchFamily="18" charset="0"/>
                            <a:ea typeface="Times New Roman" panose="02020603050405020304" pitchFamily="18" charset="0"/>
                            <a:cs typeface="Times New Roman" panose="02020603050405020304" pitchFamily="18" charset="0"/>
                          </a:rPr>
                          <m:t>1−</m:t>
                        </m:r>
                        <m:r>
                          <a:rPr lang="en-US" sz="2800" i="1">
                            <a:latin typeface="Cambria Math" panose="02040503050406030204" pitchFamily="18" charset="0"/>
                            <a:ea typeface="Times New Roman" panose="02020603050405020304" pitchFamily="18" charset="0"/>
                            <a:cs typeface="Times New Roman" panose="02020603050405020304" pitchFamily="18" charset="0"/>
                          </a:rPr>
                          <m:t>𝜇</m:t>
                        </m:r>
                        <m:r>
                          <a:rPr lang="ru-RU" sz="2800" i="1">
                            <a:latin typeface="Cambria Math" panose="02040503050406030204" pitchFamily="18" charset="0"/>
                            <a:ea typeface="Times New Roman" panose="02020603050405020304" pitchFamily="18" charset="0"/>
                            <a:cs typeface="Times New Roman" panose="02020603050405020304" pitchFamily="18" charset="0"/>
                          </a:rPr>
                          <m:t>2</m:t>
                        </m:r>
                      </m:num>
                      <m:den>
                        <m:r>
                          <a:rPr lang="en-US" sz="2800" i="1">
                            <a:latin typeface="Cambria Math" panose="02040503050406030204" pitchFamily="18" charset="0"/>
                            <a:ea typeface="Times New Roman" panose="02020603050405020304" pitchFamily="18" charset="0"/>
                            <a:cs typeface="Times New Roman" panose="02020603050405020304" pitchFamily="18" charset="0"/>
                          </a:rPr>
                          <m:t>𝜇</m:t>
                        </m:r>
                        <m:r>
                          <a:rPr lang="ru-RU" sz="2800" i="1">
                            <a:latin typeface="Cambria Math" panose="02040503050406030204" pitchFamily="18" charset="0"/>
                            <a:ea typeface="Times New Roman" panose="02020603050405020304" pitchFamily="18" charset="0"/>
                            <a:cs typeface="Times New Roman" panose="02020603050405020304" pitchFamily="18" charset="0"/>
                          </a:rPr>
                          <m:t>2</m:t>
                        </m:r>
                      </m:den>
                    </m:f>
                    <m:r>
                      <a:rPr lang="ru-RU" sz="2800" i="1">
                        <a:latin typeface="Cambria Math" panose="02040503050406030204" pitchFamily="18" charset="0"/>
                        <a:ea typeface="Times New Roman" panose="02020603050405020304" pitchFamily="18" charset="0"/>
                        <a:cs typeface="Times New Roman" panose="02020603050405020304" pitchFamily="18" charset="0"/>
                      </a:rPr>
                      <m:t>×100</m:t>
                    </m:r>
                  </m:oMath>
                </a14:m>
                <a:r>
                  <a:rPr lang="ru-RU" sz="2800" dirty="0">
                    <a:latin typeface="Times New Roman" panose="02020603050405020304" pitchFamily="18" charset="0"/>
                    <a:ea typeface="Times New Roman" panose="02020603050405020304" pitchFamily="18" charset="0"/>
                  </a:rPr>
                  <a:t> </a:t>
                </a:r>
                <a:endParaRPr lang="ru-RU" sz="2800" dirty="0"/>
              </a:p>
            </p:txBody>
          </p:sp>
        </mc:Choice>
        <mc:Fallback xmlns="">
          <p:sp>
            <p:nvSpPr>
              <p:cNvPr id="14" name="Прямоугольник 13">
                <a:extLst>
                  <a:ext uri="{FF2B5EF4-FFF2-40B4-BE49-F238E27FC236}">
                    <a16:creationId xmlns:a16="http://schemas.microsoft.com/office/drawing/2014/main" id="{9726E9E9-4208-4F91-9D40-3D4DA9A24F6B}"/>
                  </a:ext>
                </a:extLst>
              </p:cNvPr>
              <p:cNvSpPr>
                <a:spLocks noRot="1" noChangeAspect="1" noMove="1" noResize="1" noEditPoints="1" noAdjustHandles="1" noChangeArrowheads="1" noChangeShapeType="1" noTextEdit="1"/>
              </p:cNvSpPr>
              <p:nvPr/>
            </p:nvSpPr>
            <p:spPr>
              <a:xfrm>
                <a:off x="7239000" y="3888548"/>
                <a:ext cx="4152900" cy="1082925"/>
              </a:xfrm>
              <a:prstGeom prst="rect">
                <a:avLst/>
              </a:prstGeom>
              <a:blipFill>
                <a:blip r:embed="rId3"/>
                <a:stretch>
                  <a:fillRect/>
                </a:stretch>
              </a:blipFill>
            </p:spPr>
            <p:txBody>
              <a:bodyPr/>
              <a:lstStyle/>
              <a:p>
                <a:r>
                  <a:rPr lang="ru-RU">
                    <a:noFill/>
                  </a:rPr>
                  <a:t> </a:t>
                </a:r>
              </a:p>
            </p:txBody>
          </p:sp>
        </mc:Fallback>
      </mc:AlternateContent>
      <p:sp>
        <p:nvSpPr>
          <p:cNvPr id="16" name="Прямоугольник 15">
            <a:extLst>
              <a:ext uri="{FF2B5EF4-FFF2-40B4-BE49-F238E27FC236}">
                <a16:creationId xmlns:a16="http://schemas.microsoft.com/office/drawing/2014/main" id="{6EB296F2-E55D-4E6F-A31D-765885AE3C49}"/>
              </a:ext>
            </a:extLst>
          </p:cNvPr>
          <p:cNvSpPr/>
          <p:nvPr/>
        </p:nvSpPr>
        <p:spPr>
          <a:xfrm>
            <a:off x="5784171" y="5054089"/>
            <a:ext cx="5828190" cy="1477328"/>
          </a:xfrm>
          <a:prstGeom prst="rect">
            <a:avLst/>
          </a:prstGeom>
        </p:spPr>
        <p:txBody>
          <a:bodyPr wrap="square">
            <a:spAutoFit/>
          </a:bodyPr>
          <a:lstStyle/>
          <a:p>
            <a:pPr marR="2540" algn="just">
              <a:lnSpc>
                <a:spcPct val="150000"/>
              </a:lnSpc>
              <a:spcAft>
                <a:spcPts val="0"/>
              </a:spcAft>
            </a:pPr>
            <a:r>
              <a:rPr lang="ru-RU" sz="2000" dirty="0">
                <a:latin typeface="Times New Roman" panose="02020603050405020304" pitchFamily="18" charset="0"/>
                <a:ea typeface="Times New Roman" panose="02020603050405020304" pitchFamily="18" charset="0"/>
                <a:cs typeface="Times New Roman" panose="02020603050405020304" pitchFamily="18" charset="0"/>
              </a:rPr>
              <a:t>Где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P</a:t>
            </a:r>
            <a:r>
              <a:rPr lang="ru-RU" sz="2000" dirty="0">
                <a:latin typeface="Times New Roman" panose="02020603050405020304" pitchFamily="18" charset="0"/>
                <a:ea typeface="Times New Roman" panose="02020603050405020304" pitchFamily="18" charset="0"/>
                <a:cs typeface="Times New Roman" panose="02020603050405020304" pitchFamily="18" charset="0"/>
              </a:rPr>
              <a:t> – количество процентов,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μ</a:t>
            </a:r>
            <a:r>
              <a:rPr lang="ru-RU" sz="2000" dirty="0">
                <a:latin typeface="Times New Roman" panose="02020603050405020304" pitchFamily="18" charset="0"/>
                <a:ea typeface="Times New Roman" panose="02020603050405020304" pitchFamily="18" charset="0"/>
                <a:cs typeface="Times New Roman" panose="02020603050405020304" pitchFamily="18" charset="0"/>
              </a:rPr>
              <a:t>1 – среднее количество яиц за все время тестирования, а </a:t>
            </a:r>
            <a:r>
              <a:rPr lang="en-US" sz="2000" dirty="0">
                <a:latin typeface="Times New Roman" panose="02020603050405020304" pitchFamily="18" charset="0"/>
                <a:ea typeface="Times New Roman" panose="02020603050405020304" pitchFamily="18" charset="0"/>
                <a:cs typeface="Times New Roman" panose="02020603050405020304" pitchFamily="18" charset="0"/>
              </a:rPr>
              <a:t>μ</a:t>
            </a:r>
            <a:r>
              <a:rPr lang="ru-RU" sz="2000" dirty="0">
                <a:latin typeface="Times New Roman" panose="02020603050405020304" pitchFamily="18" charset="0"/>
                <a:ea typeface="Times New Roman" panose="02020603050405020304" pitchFamily="18" charset="0"/>
                <a:cs typeface="Times New Roman" panose="02020603050405020304" pitchFamily="18" charset="0"/>
              </a:rPr>
              <a:t>2 – среднее количество яиц до тестирования.</a:t>
            </a:r>
            <a:endParaRPr lang="ru-RU" sz="20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Номер слайда 5">
            <a:extLst>
              <a:ext uri="{FF2B5EF4-FFF2-40B4-BE49-F238E27FC236}">
                <a16:creationId xmlns:a16="http://schemas.microsoft.com/office/drawing/2014/main" id="{50CB16BA-D706-4696-BE6E-F30463E66CAC}"/>
              </a:ext>
            </a:extLst>
          </p:cNvPr>
          <p:cNvSpPr>
            <a:spLocks noGrp="1"/>
          </p:cNvSpPr>
          <p:nvPr>
            <p:ph type="sldNum" sz="quarter" idx="12"/>
          </p:nvPr>
        </p:nvSpPr>
        <p:spPr/>
        <p:txBody>
          <a:bodyPr/>
          <a:lstStyle/>
          <a:p>
            <a:fld id="{B6F15528-21DE-4FAA-801E-634DDDAF4B2B}" type="slidenum">
              <a:rPr lang="ru-RU" smtClean="0"/>
              <a:t>13</a:t>
            </a:fld>
            <a:endParaRPr lang="ru-RU"/>
          </a:p>
        </p:txBody>
      </p:sp>
      <p:sp>
        <p:nvSpPr>
          <p:cNvPr id="8" name="object 10">
            <a:extLst>
              <a:ext uri="{FF2B5EF4-FFF2-40B4-BE49-F238E27FC236}">
                <a16:creationId xmlns:a16="http://schemas.microsoft.com/office/drawing/2014/main" id="{4E8F7545-4057-427A-BCEC-ED2767090449}"/>
              </a:ext>
            </a:extLst>
          </p:cNvPr>
          <p:cNvSpPr txBox="1">
            <a:spLocks noGrp="1"/>
          </p:cNvSpPr>
          <p:nvPr>
            <p:ph idx="1"/>
          </p:nvPr>
        </p:nvSpPr>
        <p:spPr>
          <a:xfrm>
            <a:off x="140074" y="609600"/>
            <a:ext cx="209550" cy="764312"/>
          </a:xfrm>
          <a:prstGeom prst="rect">
            <a:avLst/>
          </a:prstGeom>
        </p:spPr>
        <p:txBody>
          <a:bodyPr vert="horz" wrap="square" lIns="0" tIns="12700" rIns="0" bIns="0" rtlCol="0">
            <a:spAutoFit/>
          </a:bodyPr>
          <a:lstStyle/>
          <a:p>
            <a:pPr marL="28575" algn="just">
              <a:spcBef>
                <a:spcPts val="100"/>
              </a:spcBef>
              <a:buClr>
                <a:schemeClr val="tx2"/>
              </a:buClr>
            </a:pPr>
            <a:r>
              <a:rPr lang="ru-RU" sz="2400" spc="-35" dirty="0">
                <a:latin typeface="Times New Roman" panose="02020603050405020304" pitchFamily="18" charset="0"/>
                <a:cs typeface="Times New Roman" panose="02020603050405020304" pitchFamily="18" charset="0"/>
              </a:rPr>
              <a:t>	</a:t>
            </a:r>
            <a:endParaRPr lang="ru-RU" sz="2400" spc="-10" dirty="0">
              <a:latin typeface="Times New Roman" panose="02020603050405020304" pitchFamily="18" charset="0"/>
              <a:cs typeface="Times New Roman" panose="02020603050405020304" pitchFamily="18" charset="0"/>
            </a:endParaRPr>
          </a:p>
          <a:p>
            <a:pPr marL="28575" algn="just">
              <a:lnSpc>
                <a:spcPct val="100000"/>
              </a:lnSpc>
              <a:spcBef>
                <a:spcPts val="100"/>
              </a:spcBef>
            </a:pPr>
            <a:endParaRPr sz="2400" spc="-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800600" y="62043"/>
            <a:ext cx="6732714" cy="505267"/>
          </a:xfrm>
          <a:prstGeom prst="rect">
            <a:avLst/>
          </a:prstGeom>
        </p:spPr>
        <p:txBody>
          <a:bodyPr vert="horz" wrap="square" lIns="0" tIns="12700" rIns="0" bIns="0" rtlCol="0">
            <a:spAutoFit/>
          </a:bodyPr>
          <a:lstStyle/>
          <a:p>
            <a:pPr marL="12700">
              <a:lnSpc>
                <a:spcPct val="100000"/>
              </a:lnSpc>
              <a:spcBef>
                <a:spcPts val="100"/>
              </a:spcBef>
            </a:pPr>
            <a:r>
              <a:rPr lang="ru-RU" sz="3200" spc="-5" dirty="0">
                <a:solidFill>
                  <a:schemeClr val="bg2">
                    <a:lumMod val="20000"/>
                    <a:lumOff val="80000"/>
                  </a:schemeClr>
                </a:solidFill>
                <a:latin typeface="Times New Roman" panose="02020603050405020304" pitchFamily="18" charset="0"/>
                <a:cs typeface="Times New Roman" panose="02020603050405020304" pitchFamily="18" charset="0"/>
              </a:rPr>
              <a:t>ВЫВОДЫ</a:t>
            </a:r>
            <a:endParaRPr sz="3200"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343534" y="600075"/>
            <a:ext cx="11353165" cy="1489710"/>
          </a:xfrm>
          <a:prstGeom prst="rect">
            <a:avLst/>
          </a:prstGeom>
        </p:spPr>
        <p:txBody>
          <a:bodyPr vert="horz" wrap="square" lIns="0" tIns="12700" rIns="0" bIns="0" rtlCol="0">
            <a:spAutoFit/>
          </a:bodyPr>
          <a:lstStyle/>
          <a:p>
            <a:pPr indent="457200" algn="just"/>
            <a:r>
              <a:rPr lang="ru-RU" sz="2400" dirty="0">
                <a:latin typeface="Times New Roman" panose="02020603050405020304" pitchFamily="18" charset="0"/>
                <a:cs typeface="Times New Roman" panose="02020603050405020304" pitchFamily="18" charset="0"/>
              </a:rPr>
              <a:t>Этот проект уже был применен на реальных птицах в ЛПХ. В результате исследований и экспериментов была подобраны оптимальные настройки прибора, вследствие чего птицы не паниковали и не травмировались, их иммунитет не повреждался, а яйценоскость увеличилась. Цель проекта достигнута.</a:t>
            </a:r>
          </a:p>
        </p:txBody>
      </p:sp>
      <p:pic>
        <p:nvPicPr>
          <p:cNvPr id="6" name="Рисунок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72400" y="2513796"/>
            <a:ext cx="2832403" cy="3776894"/>
          </a:xfrm>
          <a:prstGeom prst="rect">
            <a:avLst/>
          </a:prstGeom>
        </p:spPr>
      </p:pic>
      <p:sp>
        <p:nvSpPr>
          <p:cNvPr id="10" name="Номер слайда 9">
            <a:extLst>
              <a:ext uri="{FF2B5EF4-FFF2-40B4-BE49-F238E27FC236}">
                <a16:creationId xmlns:a16="http://schemas.microsoft.com/office/drawing/2014/main" id="{88FB47B9-911C-4CE5-96B5-A731BF041809}"/>
              </a:ext>
            </a:extLst>
          </p:cNvPr>
          <p:cNvSpPr>
            <a:spLocks noGrp="1"/>
          </p:cNvSpPr>
          <p:nvPr>
            <p:ph type="sldNum" sz="quarter" idx="12"/>
          </p:nvPr>
        </p:nvSpPr>
        <p:spPr/>
        <p:txBody>
          <a:bodyPr/>
          <a:lstStyle/>
          <a:p>
            <a:fld id="{B6F15528-21DE-4FAA-801E-634DDDAF4B2B}" type="slidenum">
              <a:rPr lang="ru-RU" smtClean="0"/>
              <a:t>14</a:t>
            </a:fld>
            <a:endParaRPr lang="ru-RU"/>
          </a:p>
        </p:txBody>
      </p:sp>
      <p:graphicFrame>
        <p:nvGraphicFramePr>
          <p:cNvPr id="12" name="Таблица 11">
            <a:extLst>
              <a:ext uri="{FF2B5EF4-FFF2-40B4-BE49-F238E27FC236}">
                <a16:creationId xmlns:a16="http://schemas.microsoft.com/office/drawing/2014/main" id="{FC6CC535-2DF2-4F0B-81EF-C0F9522F907E}"/>
              </a:ext>
            </a:extLst>
          </p:cNvPr>
          <p:cNvGraphicFramePr>
            <a:graphicFrameLocks noGrp="1"/>
          </p:cNvGraphicFramePr>
          <p:nvPr>
            <p:extLst>
              <p:ext uri="{D42A27DB-BD31-4B8C-83A1-F6EECF244321}">
                <p14:modId xmlns:p14="http://schemas.microsoft.com/office/powerpoint/2010/main" val="2235915387"/>
              </p:ext>
            </p:extLst>
          </p:nvPr>
        </p:nvGraphicFramePr>
        <p:xfrm>
          <a:off x="596596" y="2717116"/>
          <a:ext cx="6261404" cy="3396632"/>
        </p:xfrm>
        <a:graphic>
          <a:graphicData uri="http://schemas.openxmlformats.org/drawingml/2006/table">
            <a:tbl>
              <a:tblPr firstRow="1" firstCol="1" lastRow="1" lastCol="1" bandRow="1" bandCol="1">
                <a:tableStyleId>{5C22544A-7EE6-4342-B048-85BDC9FD1C3A}</a:tableStyleId>
              </a:tblPr>
              <a:tblGrid>
                <a:gridCol w="573564">
                  <a:extLst>
                    <a:ext uri="{9D8B030D-6E8A-4147-A177-3AD203B41FA5}">
                      <a16:colId xmlns:a16="http://schemas.microsoft.com/office/drawing/2014/main" val="385130452"/>
                    </a:ext>
                  </a:extLst>
                </a:gridCol>
                <a:gridCol w="4078675">
                  <a:extLst>
                    <a:ext uri="{9D8B030D-6E8A-4147-A177-3AD203B41FA5}">
                      <a16:colId xmlns:a16="http://schemas.microsoft.com/office/drawing/2014/main" val="2698824146"/>
                    </a:ext>
                  </a:extLst>
                </a:gridCol>
                <a:gridCol w="1609165">
                  <a:extLst>
                    <a:ext uri="{9D8B030D-6E8A-4147-A177-3AD203B41FA5}">
                      <a16:colId xmlns:a16="http://schemas.microsoft.com/office/drawing/2014/main" val="1653633914"/>
                    </a:ext>
                  </a:extLst>
                </a:gridCol>
              </a:tblGrid>
              <a:tr h="475437">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a:t>
                      </a:r>
                    </a:p>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п/п</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Компоненты устройства</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Стоимость</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2233699971"/>
                  </a:ext>
                </a:extLst>
              </a:tr>
              <a:tr h="501465">
                <a:tc>
                  <a:txBody>
                    <a:bodyPr/>
                    <a:lstStyle/>
                    <a:p>
                      <a:pPr>
                        <a:lnSpc>
                          <a:spcPct val="115000"/>
                        </a:lnSpc>
                        <a:spcAft>
                          <a:spcPts val="1000"/>
                        </a:spcAft>
                      </a:pPr>
                      <a:r>
                        <a:rPr lang="ru-RU" sz="1400">
                          <a:effectLst/>
                          <a:latin typeface="Times New Roman" panose="02020603050405020304" pitchFamily="18" charset="0"/>
                          <a:cs typeface="Times New Roman" panose="02020603050405020304" pitchFamily="18" charset="0"/>
                        </a:rPr>
                        <a:t>1.</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a:txBody>
                    <a:bodyPr/>
                    <a:lstStyle/>
                    <a:p>
                      <a:pPr>
                        <a:lnSpc>
                          <a:spcPct val="115000"/>
                        </a:lnSpc>
                        <a:spcAft>
                          <a:spcPts val="1000"/>
                        </a:spcAft>
                      </a:pPr>
                      <a:r>
                        <a:rPr lang="ru-RU" sz="1400" b="1" dirty="0" err="1">
                          <a:effectLst/>
                          <a:latin typeface="Times New Roman" panose="02020603050405020304" pitchFamily="18" charset="0"/>
                          <a:cs typeface="Times New Roman" panose="02020603050405020304" pitchFamily="18" charset="0"/>
                        </a:rPr>
                        <a:t>Arduino</a:t>
                      </a:r>
                      <a:r>
                        <a:rPr lang="ru-RU" sz="1400" b="1" dirty="0">
                          <a:effectLst/>
                          <a:latin typeface="Times New Roman" panose="02020603050405020304" pitchFamily="18" charset="0"/>
                          <a:cs typeface="Times New Roman" panose="02020603050405020304" pitchFamily="18" charset="0"/>
                        </a:rPr>
                        <a:t> </a:t>
                      </a:r>
                      <a:r>
                        <a:rPr lang="ru-RU" sz="1400" b="1" dirty="0" err="1">
                          <a:effectLst/>
                          <a:latin typeface="Times New Roman" panose="02020603050405020304" pitchFamily="18" charset="0"/>
                          <a:cs typeface="Times New Roman" panose="02020603050405020304" pitchFamily="18" charset="0"/>
                        </a:rPr>
                        <a:t>nano</a:t>
                      </a:r>
                      <a:endParaRPr lang="ru-RU"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200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1565185249"/>
                  </a:ext>
                </a:extLst>
              </a:tr>
              <a:tr h="256227">
                <a:tc>
                  <a:txBody>
                    <a:bodyPr/>
                    <a:lstStyle/>
                    <a:p>
                      <a:pPr>
                        <a:lnSpc>
                          <a:spcPct val="115000"/>
                        </a:lnSpc>
                        <a:spcAft>
                          <a:spcPts val="1000"/>
                        </a:spcAft>
                      </a:pPr>
                      <a:r>
                        <a:rPr lang="ru-RU" sz="1400">
                          <a:effectLst/>
                          <a:latin typeface="Times New Roman" panose="02020603050405020304" pitchFamily="18" charset="0"/>
                          <a:cs typeface="Times New Roman" panose="02020603050405020304" pitchFamily="18" charset="0"/>
                        </a:rPr>
                        <a:t>2.</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a:txBody>
                    <a:bodyPr/>
                    <a:lstStyle/>
                    <a:p>
                      <a:pPr>
                        <a:lnSpc>
                          <a:spcPct val="115000"/>
                        </a:lnSpc>
                        <a:spcAft>
                          <a:spcPts val="1000"/>
                        </a:spcAft>
                      </a:pPr>
                      <a:r>
                        <a:rPr lang="en-US" sz="1400" b="1" dirty="0">
                          <a:effectLst/>
                          <a:latin typeface="Times New Roman" panose="02020603050405020304" pitchFamily="18" charset="0"/>
                          <a:cs typeface="Times New Roman" panose="02020603050405020304" pitchFamily="18" charset="0"/>
                        </a:rPr>
                        <a:t>BTA12-600B, PC814 </a:t>
                      </a:r>
                      <a:r>
                        <a:rPr lang="ru-RU" sz="1400" b="1" dirty="0">
                          <a:effectLst/>
                          <a:latin typeface="Times New Roman" panose="02020603050405020304" pitchFamily="18" charset="0"/>
                          <a:cs typeface="Times New Roman" panose="02020603050405020304" pitchFamily="18" charset="0"/>
                        </a:rPr>
                        <a:t>и </a:t>
                      </a:r>
                      <a:r>
                        <a:rPr lang="en-US" sz="1400" b="1" dirty="0">
                          <a:effectLst/>
                          <a:latin typeface="Times New Roman" panose="02020603050405020304" pitchFamily="18" charset="0"/>
                          <a:cs typeface="Times New Roman" panose="02020603050405020304" pitchFamily="18" charset="0"/>
                        </a:rPr>
                        <a:t>MOC3020</a:t>
                      </a:r>
                      <a:endParaRPr lang="ru-RU"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80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3427755487"/>
                  </a:ext>
                </a:extLst>
              </a:tr>
              <a:tr h="256227">
                <a:tc>
                  <a:txBody>
                    <a:bodyPr/>
                    <a:lstStyle/>
                    <a:p>
                      <a:pPr>
                        <a:lnSpc>
                          <a:spcPct val="115000"/>
                        </a:lnSpc>
                        <a:spcAft>
                          <a:spcPts val="1000"/>
                        </a:spcAft>
                      </a:pPr>
                      <a:r>
                        <a:rPr lang="ru-RU" sz="1400">
                          <a:effectLst/>
                          <a:latin typeface="Times New Roman" panose="02020603050405020304" pitchFamily="18" charset="0"/>
                          <a:cs typeface="Times New Roman" panose="02020603050405020304" pitchFamily="18" charset="0"/>
                        </a:rPr>
                        <a:t>3.</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a:txBody>
                    <a:bodyPr/>
                    <a:lstStyle/>
                    <a:p>
                      <a:pPr>
                        <a:lnSpc>
                          <a:spcPct val="115000"/>
                        </a:lnSpc>
                        <a:spcAft>
                          <a:spcPts val="1000"/>
                        </a:spcAft>
                      </a:pPr>
                      <a:r>
                        <a:rPr lang="ru-RU" sz="1400" b="1" dirty="0">
                          <a:effectLst/>
                          <a:latin typeface="Times New Roman" panose="02020603050405020304" pitchFamily="18" charset="0"/>
                          <a:cs typeface="Times New Roman" panose="02020603050405020304" pitchFamily="18" charset="0"/>
                        </a:rPr>
                        <a:t>Дешевые компоненты</a:t>
                      </a:r>
                      <a:endParaRPr lang="ru-RU"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35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3303756372"/>
                  </a:ext>
                </a:extLst>
              </a:tr>
              <a:tr h="501465">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4.</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a:txBody>
                    <a:bodyPr/>
                    <a:lstStyle/>
                    <a:p>
                      <a:pPr>
                        <a:lnSpc>
                          <a:spcPct val="115000"/>
                        </a:lnSpc>
                        <a:spcAft>
                          <a:spcPts val="1000"/>
                        </a:spcAft>
                      </a:pPr>
                      <a:r>
                        <a:rPr lang="ru-RU" sz="1400" b="1" dirty="0" err="1">
                          <a:effectLst/>
                          <a:latin typeface="Times New Roman" panose="02020603050405020304" pitchFamily="18" charset="0"/>
                          <a:cs typeface="Times New Roman" panose="02020603050405020304" pitchFamily="18" charset="0"/>
                        </a:rPr>
                        <a:t>Bluetooth</a:t>
                      </a:r>
                      <a:r>
                        <a:rPr lang="ru-RU" sz="1400" b="1" dirty="0">
                          <a:effectLst/>
                          <a:latin typeface="Times New Roman" panose="02020603050405020304" pitchFamily="18" charset="0"/>
                          <a:cs typeface="Times New Roman" panose="02020603050405020304" pitchFamily="18" charset="0"/>
                        </a:rPr>
                        <a:t> модуль hc-05, часы DS1302</a:t>
                      </a:r>
                      <a:endParaRPr lang="ru-RU"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300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2145404626"/>
                  </a:ext>
                </a:extLst>
              </a:tr>
              <a:tr h="256227">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5.</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a:txBody>
                    <a:bodyPr/>
                    <a:lstStyle/>
                    <a:p>
                      <a:pPr>
                        <a:lnSpc>
                          <a:spcPct val="115000"/>
                        </a:lnSpc>
                        <a:spcAft>
                          <a:spcPts val="1000"/>
                        </a:spcAft>
                      </a:pPr>
                      <a:r>
                        <a:rPr lang="ru-RU" sz="1400" b="1" dirty="0">
                          <a:effectLst/>
                          <a:latin typeface="Times New Roman" panose="02020603050405020304" pitchFamily="18" charset="0"/>
                          <a:cs typeface="Times New Roman" panose="02020603050405020304" pitchFamily="18" charset="0"/>
                        </a:rPr>
                        <a:t>Корпус</a:t>
                      </a:r>
                      <a:endParaRPr lang="ru-RU"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200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1519562329"/>
                  </a:ext>
                </a:extLst>
              </a:tr>
              <a:tr h="256227">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6.</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a:txBody>
                    <a:bodyPr/>
                    <a:lstStyle/>
                    <a:p>
                      <a:pPr>
                        <a:lnSpc>
                          <a:spcPct val="115000"/>
                        </a:lnSpc>
                        <a:spcAft>
                          <a:spcPts val="1000"/>
                        </a:spcAft>
                      </a:pPr>
                      <a:r>
                        <a:rPr lang="ru-RU" sz="1400" b="1" dirty="0">
                          <a:effectLst/>
                          <a:latin typeface="Times New Roman" panose="02020603050405020304" pitchFamily="18" charset="0"/>
                          <a:cs typeface="Times New Roman" panose="02020603050405020304" pitchFamily="18" charset="0"/>
                        </a:rPr>
                        <a:t>Провода, соединители</a:t>
                      </a:r>
                      <a:endParaRPr lang="ru-RU"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150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795793183"/>
                  </a:ext>
                </a:extLst>
              </a:tr>
              <a:tr h="256227">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7.</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a:txBody>
                    <a:bodyPr/>
                    <a:lstStyle/>
                    <a:p>
                      <a:pPr>
                        <a:lnSpc>
                          <a:spcPct val="115000"/>
                        </a:lnSpc>
                        <a:spcAft>
                          <a:spcPts val="1000"/>
                        </a:spcAft>
                      </a:pPr>
                      <a:r>
                        <a:rPr lang="ru-RU" sz="1400" b="1" dirty="0">
                          <a:effectLst/>
                          <a:latin typeface="Times New Roman" panose="02020603050405020304" pitchFamily="18" charset="0"/>
                          <a:cs typeface="Times New Roman" panose="02020603050405020304" pitchFamily="18" charset="0"/>
                        </a:rPr>
                        <a:t>БП (5В, 400Ма)</a:t>
                      </a:r>
                      <a:endParaRPr lang="ru-RU"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100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extLst>
                  <a:ext uri="{0D108BD9-81ED-4DB2-BD59-A6C34878D82A}">
                    <a16:rowId xmlns:a16="http://schemas.microsoft.com/office/drawing/2014/main" val="1161603042"/>
                  </a:ext>
                </a:extLst>
              </a:tr>
              <a:tr h="256227">
                <a:tc>
                  <a:txBody>
                    <a:bodyPr/>
                    <a:lstStyle/>
                    <a:p>
                      <a:pPr>
                        <a:lnSpc>
                          <a:spcPct val="115000"/>
                        </a:lnSpc>
                        <a:spcAft>
                          <a:spcPts val="1000"/>
                        </a:spcAft>
                      </a:pPr>
                      <a:r>
                        <a:rPr lang="ru-RU" sz="1400">
                          <a:effectLst/>
                          <a:latin typeface="Times New Roman" panose="02020603050405020304" pitchFamily="18" charset="0"/>
                          <a:cs typeface="Times New Roman" panose="02020603050405020304" pitchFamily="18" charset="0"/>
                        </a:rPr>
                        <a:t>8.</a:t>
                      </a:r>
                      <a:endParaRPr lang="ru-RU" sz="140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a:txBody>
                    <a:bodyPr/>
                    <a:lstStyle/>
                    <a:p>
                      <a:pPr>
                        <a:lnSpc>
                          <a:spcPct val="115000"/>
                        </a:lnSpc>
                        <a:spcAft>
                          <a:spcPts val="1000"/>
                        </a:spcAft>
                      </a:pPr>
                      <a:r>
                        <a:rPr lang="ru-RU" sz="1400" b="1" dirty="0">
                          <a:effectLst/>
                          <a:latin typeface="Times New Roman" panose="02020603050405020304" pitchFamily="18" charset="0"/>
                          <a:cs typeface="Times New Roman" panose="02020603050405020304" pitchFamily="18" charset="0"/>
                        </a:rPr>
                        <a:t>Реле 5 В 10А</a:t>
                      </a:r>
                      <a:endParaRPr lang="ru-RU" sz="1400" b="1"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nchor="ct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130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extLst>
                  <a:ext uri="{0D108BD9-81ED-4DB2-BD59-A6C34878D82A}">
                    <a16:rowId xmlns:a16="http://schemas.microsoft.com/office/drawing/2014/main" val="3369488064"/>
                  </a:ext>
                </a:extLst>
              </a:tr>
              <a:tr h="248708">
                <a:tc gridSpan="2">
                  <a:txBody>
                    <a:bodyPr/>
                    <a:lstStyle/>
                    <a:p>
                      <a:pPr algn="r">
                        <a:lnSpc>
                          <a:spcPct val="115000"/>
                        </a:lnSpc>
                        <a:spcAft>
                          <a:spcPts val="1000"/>
                        </a:spcAft>
                      </a:pPr>
                      <a:r>
                        <a:rPr lang="ru-RU" sz="1400" dirty="0">
                          <a:effectLst/>
                          <a:latin typeface="Times New Roman" panose="02020603050405020304" pitchFamily="18" charset="0"/>
                          <a:cs typeface="Times New Roman" panose="02020603050405020304" pitchFamily="18" charset="0"/>
                        </a:rPr>
                        <a:t>Итого: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tc hMerge="1">
                  <a:txBody>
                    <a:bodyPr/>
                    <a:lstStyle/>
                    <a:p>
                      <a:endParaRPr lang="ru-RU"/>
                    </a:p>
                  </a:txBody>
                  <a:tcPr/>
                </a:tc>
                <a:tc>
                  <a:txBody>
                    <a:bodyPr/>
                    <a:lstStyle/>
                    <a:p>
                      <a:pPr>
                        <a:lnSpc>
                          <a:spcPct val="115000"/>
                        </a:lnSpc>
                        <a:spcAft>
                          <a:spcPts val="1000"/>
                        </a:spcAft>
                      </a:pPr>
                      <a:r>
                        <a:rPr lang="ru-RU" sz="1400" dirty="0">
                          <a:effectLst/>
                          <a:latin typeface="Times New Roman" panose="02020603050405020304" pitchFamily="18" charset="0"/>
                          <a:cs typeface="Times New Roman" panose="02020603050405020304" pitchFamily="18" charset="0"/>
                        </a:rPr>
                        <a:t>1195 ₽</a:t>
                      </a:r>
                      <a:endParaRPr lang="ru-RU" sz="14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9525" marR="9525" marT="9525" marB="0"/>
                </a:tc>
                <a:extLst>
                  <a:ext uri="{0D108BD9-81ED-4DB2-BD59-A6C34878D82A}">
                    <a16:rowId xmlns:a16="http://schemas.microsoft.com/office/drawing/2014/main" val="4042611969"/>
                  </a:ext>
                </a:extLst>
              </a:tr>
            </a:tbl>
          </a:graphicData>
        </a:graphic>
      </p:graphicFrame>
      <p:sp>
        <p:nvSpPr>
          <p:cNvPr id="13" name="Прямоугольник 12">
            <a:extLst>
              <a:ext uri="{FF2B5EF4-FFF2-40B4-BE49-F238E27FC236}">
                <a16:creationId xmlns:a16="http://schemas.microsoft.com/office/drawing/2014/main" id="{B45087BC-E78F-46A1-8C28-5297BEF38070}"/>
              </a:ext>
            </a:extLst>
          </p:cNvPr>
          <p:cNvSpPr/>
          <p:nvPr/>
        </p:nvSpPr>
        <p:spPr>
          <a:xfrm>
            <a:off x="7162800" y="6247098"/>
            <a:ext cx="3962400" cy="369332"/>
          </a:xfrm>
          <a:prstGeom prst="rect">
            <a:avLst/>
          </a:prstGeom>
        </p:spPr>
        <p:txBody>
          <a:bodyPr wrap="square">
            <a:spAutoFit/>
          </a:bodyPr>
          <a:lstStyle/>
          <a:p>
            <a:r>
              <a:rPr lang="ru-RU" dirty="0">
                <a:latin typeface="Times New Roman" panose="02020603050405020304" pitchFamily="18" charset="0"/>
                <a:cs typeface="Times New Roman" panose="02020603050405020304" pitchFamily="18" charset="0"/>
              </a:rPr>
              <a:t>Рисунок 15. Тестирование устройства</a:t>
            </a:r>
            <a:endParaRPr lang="ru-RU" dirty="0"/>
          </a:p>
        </p:txBody>
      </p:sp>
      <p:sp>
        <p:nvSpPr>
          <p:cNvPr id="14" name="Прямоугольник 13">
            <a:extLst>
              <a:ext uri="{FF2B5EF4-FFF2-40B4-BE49-F238E27FC236}">
                <a16:creationId xmlns:a16="http://schemas.microsoft.com/office/drawing/2014/main" id="{C3FDC8CA-EC77-443B-BD2B-27AAB33ECF3E}"/>
              </a:ext>
            </a:extLst>
          </p:cNvPr>
          <p:cNvSpPr/>
          <p:nvPr/>
        </p:nvSpPr>
        <p:spPr>
          <a:xfrm>
            <a:off x="304800" y="2294162"/>
            <a:ext cx="7162800" cy="400110"/>
          </a:xfrm>
          <a:prstGeom prst="rect">
            <a:avLst/>
          </a:prstGeom>
        </p:spPr>
        <p:txBody>
          <a:bodyPr wrap="square">
            <a:spAutoFit/>
          </a:bodyPr>
          <a:lstStyle/>
          <a:p>
            <a:r>
              <a:rPr lang="ru-RU" sz="2000" dirty="0">
                <a:latin typeface="Times New Roman" panose="02020603050405020304" pitchFamily="18" charset="0"/>
                <a:cs typeface="Times New Roman" panose="02020603050405020304" pitchFamily="18" charset="0"/>
              </a:rPr>
              <a:t>Таблица 1. Примерная себестоимость автоматической версии</a:t>
            </a:r>
            <a:endParaRPr lang="ru-RU" sz="2000" dirty="0"/>
          </a:p>
        </p:txBody>
      </p:sp>
    </p:spTree>
    <p:extLst>
      <p:ext uri="{BB962C8B-B14F-4D97-AF65-F5344CB8AC3E}">
        <p14:creationId xmlns:p14="http://schemas.microsoft.com/office/powerpoint/2010/main" val="24379460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219200" y="2590800"/>
            <a:ext cx="10134600" cy="936154"/>
          </a:xfrm>
          <a:prstGeom prst="rect">
            <a:avLst/>
          </a:prstGeom>
        </p:spPr>
        <p:txBody>
          <a:bodyPr vert="horz" wrap="square" lIns="0" tIns="12700" rIns="0" bIns="0" rtlCol="0">
            <a:spAutoFit/>
          </a:bodyPr>
          <a:lstStyle/>
          <a:p>
            <a:pPr marL="12700" algn="ctr">
              <a:lnSpc>
                <a:spcPct val="100000"/>
              </a:lnSpc>
              <a:spcBef>
                <a:spcPts val="100"/>
              </a:spcBef>
            </a:pPr>
            <a:r>
              <a:rPr lang="ru-RU" sz="6000" b="1" spc="-5" dirty="0">
                <a:solidFill>
                  <a:schemeClr val="bg2">
                    <a:lumMod val="20000"/>
                    <a:lumOff val="80000"/>
                  </a:schemeClr>
                </a:solidFill>
                <a:latin typeface="Times New Roman" panose="02020603050405020304" pitchFamily="18" charset="0"/>
                <a:cs typeface="Times New Roman" panose="02020603050405020304" pitchFamily="18" charset="0"/>
              </a:rPr>
              <a:t>СПАСИБО ЗА ВНИМАНИЕ</a:t>
            </a:r>
            <a:r>
              <a:rPr lang="ru-RU" sz="6000" b="1" spc="-5" dirty="0">
                <a:latin typeface="Times New Roman" panose="02020603050405020304" pitchFamily="18" charset="0"/>
                <a:cs typeface="Times New Roman" panose="02020603050405020304" pitchFamily="18" charset="0"/>
              </a:rPr>
              <a: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object 5"/>
          <p:cNvSpPr txBox="1">
            <a:spLocks noGrp="1"/>
          </p:cNvSpPr>
          <p:nvPr>
            <p:ph type="title"/>
          </p:nvPr>
        </p:nvSpPr>
        <p:spPr>
          <a:xfrm>
            <a:off x="4038600" y="76200"/>
            <a:ext cx="4370832" cy="628377"/>
          </a:xfrm>
          <a:prstGeom prst="rect">
            <a:avLst/>
          </a:prstGeom>
        </p:spPr>
        <p:txBody>
          <a:bodyPr vert="horz" wrap="square" lIns="0" tIns="12700" rIns="0" bIns="0" rtlCol="0">
            <a:spAutoFit/>
          </a:bodyPr>
          <a:lstStyle/>
          <a:p>
            <a:pPr marL="12700">
              <a:lnSpc>
                <a:spcPct val="100000"/>
              </a:lnSpc>
              <a:spcBef>
                <a:spcPts val="100"/>
              </a:spcBef>
            </a:pP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АКТУАЛЬНОСТЬ</a:t>
            </a:r>
            <a:endParaRPr sz="4000" b="1"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11" name="Прямоугольник 10"/>
          <p:cNvSpPr/>
          <p:nvPr/>
        </p:nvSpPr>
        <p:spPr>
          <a:xfrm>
            <a:off x="457199" y="533400"/>
            <a:ext cx="11277601" cy="2800767"/>
          </a:xfrm>
          <a:prstGeom prst="rect">
            <a:avLst/>
          </a:prstGeom>
        </p:spPr>
        <p:txBody>
          <a:bodyPr wrap="square">
            <a:spAutoFit/>
          </a:bodyPr>
          <a:lstStyle/>
          <a:p>
            <a:pPr algn="just"/>
            <a:r>
              <a:rPr lang="ru-RU" sz="28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Невозможно найти дешёвый, эффективный и надёжный прибор, обладающий при этом полной автономностью, возможностью удобной настройки и большим количеством полезных функций для имитации рассвета и заката в помещениях для животных и птиц. В целом подобные устройства стоят дорого или малоэффективны, ненадёжны. Созданный нами прибор обладает рядом ощутимых преимуществ, что делает его незаменимым в сферах животноводства и птицеводства.</a:t>
            </a:r>
          </a:p>
          <a:p>
            <a:pPr algn="just"/>
            <a:r>
              <a:rPr lang="ru-RU" sz="2800" dirty="0">
                <a:latin typeface="Times New Roman" panose="02020603050405020304" pitchFamily="18" charset="0"/>
                <a:cs typeface="Times New Roman" panose="02020603050405020304" pitchFamily="18" charset="0"/>
              </a:rPr>
              <a:t>	</a:t>
            </a:r>
          </a:p>
        </p:txBody>
      </p:sp>
      <p:sp>
        <p:nvSpPr>
          <p:cNvPr id="14" name="Прямоугольник 13"/>
          <p:cNvSpPr/>
          <p:nvPr/>
        </p:nvSpPr>
        <p:spPr>
          <a:xfrm>
            <a:off x="6781800" y="3276600"/>
            <a:ext cx="4984335" cy="3539430"/>
          </a:xfrm>
          <a:prstGeom prst="rect">
            <a:avLst/>
          </a:prstGeom>
        </p:spPr>
        <p:txBody>
          <a:bodyPr wrap="square">
            <a:spAutoFit/>
          </a:bodyPr>
          <a:lstStyle/>
          <a:p>
            <a:pPr algn="just"/>
            <a:r>
              <a:rPr lang="ru-RU" sz="28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Прибор отличается от других подобных устройств авторской разработкой и алгоритмом сборки при минимальных материальных затратах и добавлением полезных функций в целях повышения автономности и экономии электроэнергии, рационализации.</a:t>
            </a:r>
          </a:p>
          <a:p>
            <a:pPr algn="just"/>
            <a:r>
              <a:rPr lang="ru-RU" sz="2800" dirty="0"/>
              <a:t>	</a:t>
            </a:r>
          </a:p>
        </p:txBody>
      </p:sp>
      <p:sp>
        <p:nvSpPr>
          <p:cNvPr id="7" name="Номер слайда 6">
            <a:extLst>
              <a:ext uri="{FF2B5EF4-FFF2-40B4-BE49-F238E27FC236}">
                <a16:creationId xmlns:a16="http://schemas.microsoft.com/office/drawing/2014/main" id="{FFCDD652-135C-492A-B12C-B0B3BD8A7490}"/>
              </a:ext>
            </a:extLst>
          </p:cNvPr>
          <p:cNvSpPr>
            <a:spLocks noGrp="1"/>
          </p:cNvSpPr>
          <p:nvPr>
            <p:ph type="sldNum" sz="quarter" idx="12"/>
          </p:nvPr>
        </p:nvSpPr>
        <p:spPr/>
        <p:txBody>
          <a:bodyPr/>
          <a:lstStyle/>
          <a:p>
            <a:fld id="{B6F15528-21DE-4FAA-801E-634DDDAF4B2B}" type="slidenum">
              <a:rPr lang="ru-RU" smtClean="0"/>
              <a:t>2</a:t>
            </a:fld>
            <a:endParaRPr lang="ru-RU" dirty="0"/>
          </a:p>
        </p:txBody>
      </p:sp>
      <p:graphicFrame>
        <p:nvGraphicFramePr>
          <p:cNvPr id="4" name="Объект 3">
            <a:hlinkClick r:id="" action="ppaction://ole?verb=0"/>
            <a:extLst>
              <a:ext uri="{FF2B5EF4-FFF2-40B4-BE49-F238E27FC236}">
                <a16:creationId xmlns:a16="http://schemas.microsoft.com/office/drawing/2014/main" id="{2F7C2C7C-2C3F-48A4-9F70-3C7F47F9C729}"/>
              </a:ext>
            </a:extLst>
          </p:cNvPr>
          <p:cNvGraphicFramePr>
            <a:graphicFrameLocks noChangeAspect="1"/>
          </p:cNvGraphicFramePr>
          <p:nvPr>
            <p:extLst>
              <p:ext uri="{D42A27DB-BD31-4B8C-83A1-F6EECF244321}">
                <p14:modId xmlns:p14="http://schemas.microsoft.com/office/powerpoint/2010/main" val="3836890509"/>
              </p:ext>
            </p:extLst>
          </p:nvPr>
        </p:nvGraphicFramePr>
        <p:xfrm>
          <a:off x="914400" y="3080523"/>
          <a:ext cx="5753380" cy="3235621"/>
        </p:xfrm>
        <a:graphic>
          <a:graphicData uri="http://schemas.openxmlformats.org/presentationml/2006/ole">
            <mc:AlternateContent xmlns:mc="http://schemas.openxmlformats.org/markup-compatibility/2006">
              <mc:Choice xmlns:v="urn:schemas-microsoft-com:vml" Requires="v">
                <p:oleObj spid="_x0000_s1043" name="Presentation" r:id="rId3" imgW="6094595" imgH="3427608" progId="PowerPoint.Show.12">
                  <p:embed/>
                </p:oleObj>
              </mc:Choice>
              <mc:Fallback>
                <p:oleObj name="Presentation" r:id="rId3" imgW="6094595" imgH="3427608" progId="PowerPoint.Show.12">
                  <p:embed/>
                  <p:pic>
                    <p:nvPicPr>
                      <p:cNvPr id="0" name=""/>
                      <p:cNvPicPr/>
                      <p:nvPr/>
                    </p:nvPicPr>
                    <p:blipFill>
                      <a:blip r:embed="rId4"/>
                      <a:stretch>
                        <a:fillRect/>
                      </a:stretch>
                    </p:blipFill>
                    <p:spPr>
                      <a:xfrm>
                        <a:off x="914400" y="3080523"/>
                        <a:ext cx="5753380" cy="3235621"/>
                      </a:xfrm>
                      <a:prstGeom prst="rect">
                        <a:avLst/>
                      </a:prstGeom>
                    </p:spPr>
                  </p:pic>
                </p:oleObj>
              </mc:Fallback>
            </mc:AlternateContent>
          </a:graphicData>
        </a:graphic>
      </p:graphicFrame>
      <p:sp>
        <p:nvSpPr>
          <p:cNvPr id="2" name="Прямоугольник 1">
            <a:extLst>
              <a:ext uri="{FF2B5EF4-FFF2-40B4-BE49-F238E27FC236}">
                <a16:creationId xmlns:a16="http://schemas.microsoft.com/office/drawing/2014/main" id="{F3E08830-2364-4A74-AD13-07806269E3C7}"/>
              </a:ext>
            </a:extLst>
          </p:cNvPr>
          <p:cNvSpPr/>
          <p:nvPr/>
        </p:nvSpPr>
        <p:spPr>
          <a:xfrm>
            <a:off x="304800" y="6316144"/>
            <a:ext cx="7368812" cy="369332"/>
          </a:xfrm>
          <a:prstGeom prst="rect">
            <a:avLst/>
          </a:prstGeom>
        </p:spPr>
        <p:txBody>
          <a:bodyPr wrap="none">
            <a:spAutoFit/>
          </a:bodyPr>
          <a:lstStyle/>
          <a:p>
            <a:r>
              <a:rPr lang="ru-RU" dirty="0">
                <a:latin typeface="Times New Roman" panose="02020603050405020304" pitchFamily="18" charset="0"/>
                <a:cs typeface="Times New Roman" panose="02020603050405020304" pitchFamily="18" charset="0"/>
              </a:rPr>
              <a:t>Рисунок 1. Смысл применения приборов для имитации рассвета и заката</a:t>
            </a:r>
            <a:endParaRPr lang="ru-RU" dirty="0"/>
          </a:p>
        </p:txBody>
      </p:sp>
      <p:sp>
        <p:nvSpPr>
          <p:cNvPr id="9" name="object 5">
            <a:extLst>
              <a:ext uri="{FF2B5EF4-FFF2-40B4-BE49-F238E27FC236}">
                <a16:creationId xmlns:a16="http://schemas.microsoft.com/office/drawing/2014/main" id="{3B841B21-29A2-4A7F-B194-30030F21CF98}"/>
              </a:ext>
            </a:extLst>
          </p:cNvPr>
          <p:cNvSpPr txBox="1">
            <a:spLocks/>
          </p:cNvSpPr>
          <p:nvPr/>
        </p:nvSpPr>
        <p:spPr>
          <a:xfrm>
            <a:off x="8153400" y="2800623"/>
            <a:ext cx="4370832" cy="628377"/>
          </a:xfrm>
          <a:prstGeom prst="rect">
            <a:avLst/>
          </a:prstGeom>
        </p:spPr>
        <p:txBody>
          <a:bodyPr vert="horz" wrap="square" lIns="0" tIns="12700" rIns="0" bIns="0" rtlCol="0" anchor="t">
            <a:spAutoFit/>
          </a:bodyPr>
          <a:lst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12700">
              <a:spcBef>
                <a:spcPts val="100"/>
              </a:spcBef>
            </a:pP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НОВИЗНА</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object 5"/>
          <p:cNvSpPr txBox="1">
            <a:spLocks noGrp="1"/>
          </p:cNvSpPr>
          <p:nvPr>
            <p:ph type="title"/>
          </p:nvPr>
        </p:nvSpPr>
        <p:spPr>
          <a:xfrm>
            <a:off x="3910584" y="0"/>
            <a:ext cx="4370832" cy="628377"/>
          </a:xfrm>
          <a:prstGeom prst="rect">
            <a:avLst/>
          </a:prstGeom>
        </p:spPr>
        <p:txBody>
          <a:bodyPr vert="horz" wrap="square" lIns="0" tIns="12700" rIns="0" bIns="0" rtlCol="0">
            <a:spAutoFit/>
          </a:bodyPr>
          <a:lstStyle/>
          <a:p>
            <a:pPr marL="12700" algn="ctr">
              <a:lnSpc>
                <a:spcPct val="100000"/>
              </a:lnSpc>
              <a:spcBef>
                <a:spcPts val="100"/>
              </a:spcBef>
            </a:pP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ЦЕЛЬ РАБОТЫ</a:t>
            </a:r>
            <a:endParaRPr sz="4000" b="1"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11" name="Прямоугольник 10"/>
          <p:cNvSpPr/>
          <p:nvPr/>
        </p:nvSpPr>
        <p:spPr>
          <a:xfrm>
            <a:off x="337291" y="531088"/>
            <a:ext cx="11321309" cy="1569660"/>
          </a:xfrm>
          <a:prstGeom prst="rect">
            <a:avLst/>
          </a:prstGeom>
        </p:spPr>
        <p:txBody>
          <a:bodyPr wrap="square">
            <a:spAutoFit/>
          </a:bodyPr>
          <a:lstStyle/>
          <a:p>
            <a:pPr indent="449580" algn="just">
              <a:spcAft>
                <a:spcPts val="0"/>
              </a:spcAft>
            </a:pPr>
            <a:r>
              <a:rPr lang="ru-RU" sz="2400" dirty="0">
                <a:latin typeface="Times New Roman" panose="02020603050405020304" pitchFamily="18" charset="0"/>
                <a:cs typeface="Times New Roman" panose="02020603050405020304" pitchFamily="18" charset="0"/>
              </a:rPr>
              <a:t>Создать техническое устройство, обладающее рядом преимуществ перед подобными приборами и позволяющее повысить продуктивность и эффективность в сферах животноводства и птицеводства путём плавного регулирования освещенности на фермах.</a:t>
            </a:r>
            <a:endParaRPr lang="ru-RU" sz="24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12" name="Прямоугольник 11"/>
          <p:cNvSpPr/>
          <p:nvPr/>
        </p:nvSpPr>
        <p:spPr>
          <a:xfrm>
            <a:off x="5017983" y="2032418"/>
            <a:ext cx="2246769" cy="707886"/>
          </a:xfrm>
          <a:prstGeom prst="rect">
            <a:avLst/>
          </a:prstGeom>
        </p:spPr>
        <p:txBody>
          <a:bodyPr wrap="none">
            <a:spAutoFit/>
          </a:bodyPr>
          <a:lstStyle/>
          <a:p>
            <a:r>
              <a:rPr lang="ru-RU" sz="4000" b="1" dirty="0">
                <a:solidFill>
                  <a:schemeClr val="bg2">
                    <a:lumMod val="20000"/>
                    <a:lumOff val="80000"/>
                  </a:schemeClr>
                </a:solidFill>
                <a:latin typeface="Times New Roman" panose="02020603050405020304" pitchFamily="18" charset="0"/>
                <a:cs typeface="Times New Roman" panose="02020603050405020304" pitchFamily="18" charset="0"/>
              </a:rPr>
              <a:t>ЗАДАЧИ</a:t>
            </a:r>
          </a:p>
        </p:txBody>
      </p:sp>
      <p:sp>
        <p:nvSpPr>
          <p:cNvPr id="13" name="Прямоугольник 12"/>
          <p:cNvSpPr/>
          <p:nvPr/>
        </p:nvSpPr>
        <p:spPr>
          <a:xfrm>
            <a:off x="337291" y="2719959"/>
            <a:ext cx="11321309" cy="3046988"/>
          </a:xfrm>
          <a:prstGeom prst="rect">
            <a:avLst/>
          </a:prstGeom>
        </p:spPr>
        <p:txBody>
          <a:bodyPr wrap="square">
            <a:spAutoFit/>
          </a:bodyPr>
          <a:lstStyle/>
          <a:p>
            <a:pPr marL="342900" lvl="0" indent="-342900" algn="just">
              <a:spcAft>
                <a:spcPts val="0"/>
              </a:spcAft>
              <a:buFont typeface="+mj-lt"/>
              <a:buAutoNum type="arabicPeriod"/>
            </a:pPr>
            <a:r>
              <a:rPr lang="ru-RU" sz="2400" dirty="0">
                <a:latin typeface="Times New Roman" panose="02020603050405020304" pitchFamily="18" charset="0"/>
                <a:ea typeface="Times New Roman" panose="02020603050405020304" pitchFamily="18" charset="0"/>
                <a:cs typeface="Times New Roman" panose="02020603050405020304" pitchFamily="18" charset="0"/>
              </a:rPr>
              <a:t>Изучить необходимую радиотехническую литературу, элементы коммуникации электрических цепей.</a:t>
            </a:r>
            <a:endParaRPr lang="ru-RU" sz="24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spcAft>
                <a:spcPts val="0"/>
              </a:spcAft>
              <a:buFont typeface="+mj-lt"/>
              <a:buAutoNum type="arabicPeriod"/>
            </a:pPr>
            <a:r>
              <a:rPr lang="ru-RU" sz="2400" dirty="0">
                <a:latin typeface="Times New Roman" panose="02020603050405020304" pitchFamily="18" charset="0"/>
                <a:ea typeface="Times New Roman" panose="02020603050405020304" pitchFamily="18" charset="0"/>
                <a:cs typeface="Times New Roman" panose="02020603050405020304" pitchFamily="18" charset="0"/>
              </a:rPr>
              <a:t>Научиться самостоятельно разрабатывать схемы.</a:t>
            </a:r>
            <a:endParaRPr lang="ru-RU" sz="24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spcAft>
                <a:spcPts val="0"/>
              </a:spcAft>
              <a:buFont typeface="+mj-lt"/>
              <a:buAutoNum type="arabicPeriod"/>
            </a:pPr>
            <a:r>
              <a:rPr lang="ru-RU" sz="2400" dirty="0">
                <a:latin typeface="Times New Roman" panose="02020603050405020304" pitchFamily="18" charset="0"/>
                <a:ea typeface="Times New Roman" panose="02020603050405020304" pitchFamily="18" charset="0"/>
                <a:cs typeface="Times New Roman" panose="02020603050405020304" pitchFamily="18" charset="0"/>
              </a:rPr>
              <a:t>Создать прототип, способный плавно включать и выключать свет.</a:t>
            </a:r>
            <a:endParaRPr lang="ru-RU" sz="24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spcAft>
                <a:spcPts val="0"/>
              </a:spcAft>
              <a:buFont typeface="+mj-lt"/>
              <a:buAutoNum type="arabicPeriod"/>
            </a:pPr>
            <a:r>
              <a:rPr lang="ru-RU" sz="2400" dirty="0">
                <a:latin typeface="Times New Roman" panose="02020603050405020304" pitchFamily="18" charset="0"/>
                <a:ea typeface="Times New Roman" panose="02020603050405020304" pitchFamily="18" charset="0"/>
                <a:cs typeface="Times New Roman" panose="02020603050405020304" pitchFamily="18" charset="0"/>
              </a:rPr>
              <a:t>Создать графический интерфейс для удобной работы с прибором.</a:t>
            </a:r>
            <a:endParaRPr lang="ru-RU" sz="24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spcAft>
                <a:spcPts val="0"/>
              </a:spcAft>
              <a:buFont typeface="+mj-lt"/>
              <a:buAutoNum type="arabicPeriod"/>
            </a:pPr>
            <a:r>
              <a:rPr lang="ru-RU" sz="2400" dirty="0">
                <a:latin typeface="Times New Roman" panose="02020603050405020304" pitchFamily="18" charset="0"/>
                <a:ea typeface="Times New Roman" panose="02020603050405020304" pitchFamily="18" charset="0"/>
                <a:cs typeface="Times New Roman" panose="02020603050405020304" pitchFamily="18" charset="0"/>
              </a:rPr>
              <a:t>Автоматизировать его, сделать удобным и безопасным для пользователя.</a:t>
            </a:r>
            <a:endParaRPr lang="ru-RU" sz="2400" dirty="0">
              <a:latin typeface="Calibri" panose="020F0502020204030204" pitchFamily="34" charset="0"/>
              <a:ea typeface="Times New Roman" panose="02020603050405020304" pitchFamily="18" charset="0"/>
              <a:cs typeface="Times New Roman" panose="02020603050405020304" pitchFamily="18" charset="0"/>
            </a:endParaRPr>
          </a:p>
          <a:p>
            <a:pPr marL="342900" lvl="0" indent="-342900" algn="just">
              <a:spcAft>
                <a:spcPts val="0"/>
              </a:spcAft>
              <a:buFont typeface="+mj-lt"/>
              <a:buAutoNum type="arabicPeriod"/>
            </a:pPr>
            <a:r>
              <a:rPr lang="ru-RU" sz="2400" dirty="0">
                <a:latin typeface="Times New Roman" panose="02020603050405020304" pitchFamily="18" charset="0"/>
                <a:ea typeface="Times New Roman" panose="02020603050405020304" pitchFamily="18" charset="0"/>
                <a:cs typeface="Times New Roman" panose="02020603050405020304" pitchFamily="18" charset="0"/>
              </a:rPr>
              <a:t>При достижении положительных результатов использовать устройство в помещении для животных или птиц в течении месяца, наблюдая за результатом.</a:t>
            </a:r>
            <a:endParaRPr lang="ru-RU" sz="2400" dirty="0">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6" name="Номер слайда 5">
            <a:extLst>
              <a:ext uri="{FF2B5EF4-FFF2-40B4-BE49-F238E27FC236}">
                <a16:creationId xmlns:a16="http://schemas.microsoft.com/office/drawing/2014/main" id="{9BBC6B90-9311-4E8E-8778-0D986D521A32}"/>
              </a:ext>
            </a:extLst>
          </p:cNvPr>
          <p:cNvSpPr>
            <a:spLocks noGrp="1"/>
          </p:cNvSpPr>
          <p:nvPr>
            <p:ph type="sldNum" sz="quarter" idx="12"/>
          </p:nvPr>
        </p:nvSpPr>
        <p:spPr/>
        <p:txBody>
          <a:bodyPr/>
          <a:lstStyle/>
          <a:p>
            <a:fld id="{B6F15528-21DE-4FAA-801E-634DDDAF4B2B}" type="slidenum">
              <a:rPr lang="ru-RU" smtClean="0"/>
              <a:t>3</a:t>
            </a:fld>
            <a:endParaRPr lang="ru-RU"/>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981200" y="297293"/>
            <a:ext cx="7949856" cy="628377"/>
          </a:xfrm>
          <a:prstGeom prst="rect">
            <a:avLst/>
          </a:prstGeom>
        </p:spPr>
        <p:txBody>
          <a:bodyPr vert="horz" wrap="square" lIns="0" tIns="12700" rIns="0" bIns="0" rtlCol="0">
            <a:spAutoFit/>
          </a:bodyPr>
          <a:lstStyle/>
          <a:p>
            <a:pPr marL="12700" algn="ctr">
              <a:lnSpc>
                <a:spcPct val="100000"/>
              </a:lnSpc>
              <a:spcBef>
                <a:spcPts val="100"/>
              </a:spcBef>
            </a:pPr>
            <a:r>
              <a:rPr lang="ru-RU" sz="4000" b="1" dirty="0">
                <a:solidFill>
                  <a:schemeClr val="bg2">
                    <a:lumMod val="20000"/>
                    <a:lumOff val="80000"/>
                  </a:schemeClr>
                </a:solidFill>
                <a:latin typeface="Times New Roman" panose="02020603050405020304" pitchFamily="18" charset="0"/>
                <a:cs typeface="Times New Roman" panose="02020603050405020304" pitchFamily="18" charset="0"/>
              </a:rPr>
              <a:t>ПЕРВЫЙ БЛОК УСТРОЙСТВА</a:t>
            </a:r>
            <a:endParaRPr sz="4000" b="1"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3" name="object 3"/>
          <p:cNvSpPr txBox="1"/>
          <p:nvPr/>
        </p:nvSpPr>
        <p:spPr>
          <a:xfrm>
            <a:off x="1219200" y="4813929"/>
            <a:ext cx="5171078" cy="414216"/>
          </a:xfrm>
          <a:prstGeom prst="rect">
            <a:avLst/>
          </a:prstGeom>
        </p:spPr>
        <p:txBody>
          <a:bodyPr vert="horz" wrap="square" lIns="0" tIns="44450" rIns="0" bIns="0" rtlCol="0">
            <a:spAutoFit/>
          </a:bodyPr>
          <a:lstStyle/>
          <a:p>
            <a:pPr marL="12700" marR="5080" algn="just">
              <a:spcBef>
                <a:spcPts val="350"/>
              </a:spcBef>
            </a:pPr>
            <a:r>
              <a:rPr lang="ru-RU" sz="24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Рисунок 2. Схема первого блока</a:t>
            </a:r>
            <a:endParaRPr sz="2000" dirty="0">
              <a:latin typeface="Times New Roman" panose="02020603050405020304" pitchFamily="18" charset="0"/>
              <a:cs typeface="Times New Roman" panose="02020603050405020304" pitchFamily="18" charset="0"/>
            </a:endParaRPr>
          </a:p>
        </p:txBody>
      </p:sp>
      <p:pic>
        <p:nvPicPr>
          <p:cNvPr id="5" name="object 5"/>
          <p:cNvPicPr/>
          <p:nvPr/>
        </p:nvPicPr>
        <p:blipFill>
          <a:blip r:embed="rId2" cstate="print"/>
          <a:stretch>
            <a:fillRect/>
          </a:stretch>
        </p:blipFill>
        <p:spPr>
          <a:xfrm>
            <a:off x="7507910" y="1628126"/>
            <a:ext cx="4379289" cy="3093861"/>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1" name="Прямоугольник 10"/>
          <p:cNvSpPr/>
          <p:nvPr/>
        </p:nvSpPr>
        <p:spPr>
          <a:xfrm>
            <a:off x="457200" y="5451026"/>
            <a:ext cx="11264901" cy="830997"/>
          </a:xfrm>
          <a:prstGeom prst="rect">
            <a:avLst/>
          </a:prstGeom>
        </p:spPr>
        <p:txBody>
          <a:bodyPr wrap="square">
            <a:spAutoFit/>
          </a:bodyPr>
          <a:lstStyle/>
          <a:p>
            <a:pPr marL="12700" algn="just">
              <a:lnSpc>
                <a:spcPct val="100000"/>
              </a:lnSpc>
              <a:spcBef>
                <a:spcPts val="100"/>
              </a:spcBef>
            </a:pPr>
            <a:r>
              <a:rPr lang="ru-RU" sz="2400" spc="-5" dirty="0">
                <a:latin typeface="Times New Roman" panose="02020603050405020304" pitchFamily="18" charset="0"/>
                <a:cs typeface="Times New Roman" panose="02020603050405020304" pitchFamily="18" charset="0"/>
              </a:rPr>
              <a:t>	На</a:t>
            </a:r>
            <a:r>
              <a:rPr lang="ru-RU" sz="2400" spc="5"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Рисунке 2 </a:t>
            </a:r>
            <a:r>
              <a:rPr lang="ru-RU" sz="2400" spc="15" dirty="0">
                <a:latin typeface="Times New Roman" panose="02020603050405020304" pitchFamily="18" charset="0"/>
                <a:cs typeface="Times New Roman" panose="02020603050405020304" pitchFamily="18" charset="0"/>
              </a:rPr>
              <a:t> провода: </a:t>
            </a:r>
            <a:r>
              <a:rPr lang="ru-RU" sz="2400" spc="-5" dirty="0">
                <a:latin typeface="Times New Roman" panose="02020603050405020304" pitchFamily="18" charset="0"/>
                <a:cs typeface="Times New Roman" panose="02020603050405020304" pitchFamily="18" charset="0"/>
              </a:rPr>
              <a:t>два белых справа </a:t>
            </a:r>
            <a:r>
              <a:rPr lang="ru-RU" sz="2400" spc="-10" dirty="0">
                <a:latin typeface="Times New Roman" panose="02020603050405020304" pitchFamily="18" charset="0"/>
                <a:cs typeface="Times New Roman" panose="02020603050405020304" pitchFamily="18" charset="0"/>
              </a:rPr>
              <a:t>подключены</a:t>
            </a:r>
            <a:r>
              <a:rPr lang="ru-RU" sz="2400" dirty="0">
                <a:latin typeface="Times New Roman" panose="02020603050405020304" pitchFamily="18" charset="0"/>
                <a:cs typeface="Times New Roman" panose="02020603050405020304" pitchFamily="18" charset="0"/>
              </a:rPr>
              <a:t> к</a:t>
            </a:r>
            <a:r>
              <a:rPr lang="ru-RU" sz="2400" spc="5" dirty="0">
                <a:latin typeface="Times New Roman" panose="02020603050405020304" pitchFamily="18" charset="0"/>
                <a:cs typeface="Times New Roman" panose="02020603050405020304" pitchFamily="18" charset="0"/>
              </a:rPr>
              <a:t> </a:t>
            </a:r>
            <a:r>
              <a:rPr lang="ru-RU" sz="2400" spc="-5" dirty="0">
                <a:latin typeface="Times New Roman" panose="02020603050405020304" pitchFamily="18" charset="0"/>
                <a:cs typeface="Times New Roman" panose="02020603050405020304" pitchFamily="18" charset="0"/>
              </a:rPr>
              <a:t>сети,</a:t>
            </a:r>
            <a:r>
              <a:rPr lang="ru-RU" sz="2400" spc="25"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черные</a:t>
            </a:r>
            <a:r>
              <a:rPr lang="ru-RU" sz="2400" spc="15"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к лампе. Желтый провод соединён с  портом D4(</a:t>
            </a:r>
            <a:r>
              <a:rPr lang="en-US" sz="2400" dirty="0" err="1">
                <a:latin typeface="Times New Roman" panose="02020603050405020304" pitchFamily="18" charset="0"/>
                <a:cs typeface="Times New Roman" panose="02020603050405020304" pitchFamily="18" charset="0"/>
              </a:rPr>
              <a:t>sw_port</a:t>
            </a:r>
            <a:r>
              <a:rPr lang="ru-RU" sz="2400" dirty="0">
                <a:latin typeface="Times New Roman" panose="02020603050405020304" pitchFamily="18" charset="0"/>
                <a:cs typeface="Times New Roman" panose="02020603050405020304" pitchFamily="18" charset="0"/>
              </a:rPr>
              <a:t>).</a:t>
            </a:r>
          </a:p>
        </p:txBody>
      </p:sp>
      <p:sp>
        <p:nvSpPr>
          <p:cNvPr id="14" name="object 3"/>
          <p:cNvSpPr txBox="1"/>
          <p:nvPr/>
        </p:nvSpPr>
        <p:spPr>
          <a:xfrm>
            <a:off x="6323913" y="4753273"/>
            <a:ext cx="5893487" cy="414216"/>
          </a:xfrm>
          <a:prstGeom prst="rect">
            <a:avLst/>
          </a:prstGeom>
        </p:spPr>
        <p:txBody>
          <a:bodyPr vert="horz" wrap="square" lIns="0" tIns="44450" rIns="0" bIns="0" rtlCol="0">
            <a:spAutoFit/>
          </a:bodyPr>
          <a:lstStyle/>
          <a:p>
            <a:pPr marL="12700" marR="5080" algn="ctr">
              <a:spcBef>
                <a:spcPts val="350"/>
              </a:spcBef>
            </a:pPr>
            <a:r>
              <a:rPr lang="ru-RU" sz="2400" dirty="0">
                <a:latin typeface="Times New Roman" panose="02020603050405020304" pitchFamily="18" charset="0"/>
                <a:cs typeface="Times New Roman" panose="02020603050405020304" pitchFamily="18" charset="0"/>
              </a:rPr>
              <a:t>	</a:t>
            </a:r>
            <a:r>
              <a:rPr lang="ru-RU" sz="2000" dirty="0">
                <a:latin typeface="Times New Roman" panose="02020603050405020304" pitchFamily="18" charset="0"/>
                <a:cs typeface="Times New Roman" panose="02020603050405020304" pitchFamily="18" charset="0"/>
              </a:rPr>
              <a:t>Рисунок 3. Сборка первого блока</a:t>
            </a:r>
            <a:endParaRPr sz="2000" dirty="0">
              <a:latin typeface="Times New Roman" panose="02020603050405020304" pitchFamily="18" charset="0"/>
              <a:cs typeface="Times New Roman" panose="02020603050405020304" pitchFamily="18" charset="0"/>
            </a:endParaRPr>
          </a:p>
        </p:txBody>
      </p:sp>
      <p:sp>
        <p:nvSpPr>
          <p:cNvPr id="9" name="Номер слайда 8">
            <a:extLst>
              <a:ext uri="{FF2B5EF4-FFF2-40B4-BE49-F238E27FC236}">
                <a16:creationId xmlns:a16="http://schemas.microsoft.com/office/drawing/2014/main" id="{0A0A2A6A-B117-4524-A0A9-E3D9D510EB8A}"/>
              </a:ext>
            </a:extLst>
          </p:cNvPr>
          <p:cNvSpPr>
            <a:spLocks noGrp="1"/>
          </p:cNvSpPr>
          <p:nvPr>
            <p:ph type="sldNum" sz="quarter" idx="12"/>
          </p:nvPr>
        </p:nvSpPr>
        <p:spPr/>
        <p:txBody>
          <a:bodyPr/>
          <a:lstStyle/>
          <a:p>
            <a:fld id="{B6F15528-21DE-4FAA-801E-634DDDAF4B2B}" type="slidenum">
              <a:rPr lang="ru-RU" smtClean="0"/>
              <a:t>4</a:t>
            </a:fld>
            <a:endParaRPr lang="ru-RU"/>
          </a:p>
        </p:txBody>
      </p:sp>
      <p:pic>
        <p:nvPicPr>
          <p:cNvPr id="16" name="Рисунок 15">
            <a:extLst>
              <a:ext uri="{FF2B5EF4-FFF2-40B4-BE49-F238E27FC236}">
                <a16:creationId xmlns:a16="http://schemas.microsoft.com/office/drawing/2014/main" id="{FECE738B-F06E-4C88-B588-0B07FDC2AC81}"/>
              </a:ext>
            </a:extLst>
          </p:cNvPr>
          <p:cNvPicPr>
            <a:picLocks noChangeAspect="1"/>
          </p:cNvPicPr>
          <p:nvPr/>
        </p:nvPicPr>
        <p:blipFill rotWithShape="1">
          <a:blip r:embed="rId3">
            <a:extLst>
              <a:ext uri="{28A0092B-C50C-407E-A947-70E740481C1C}">
                <a14:useLocalDpi xmlns:a14="http://schemas.microsoft.com/office/drawing/2010/main" val="0"/>
              </a:ext>
            </a:extLst>
          </a:blip>
          <a:srcRect l="48131" t="24966" r="12494" b="20031"/>
          <a:stretch/>
        </p:blipFill>
        <p:spPr>
          <a:xfrm>
            <a:off x="610546" y="1642650"/>
            <a:ext cx="6691955" cy="315795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752600" y="243762"/>
            <a:ext cx="7833677" cy="628377"/>
          </a:xfrm>
          <a:prstGeom prst="rect">
            <a:avLst/>
          </a:prstGeom>
        </p:spPr>
        <p:txBody>
          <a:bodyPr vert="horz" wrap="square" lIns="0" tIns="12700" rIns="0" bIns="0" rtlCol="0">
            <a:spAutoFit/>
          </a:bodyPr>
          <a:lstStyle/>
          <a:p>
            <a:pPr marL="12700" algn="ctr">
              <a:lnSpc>
                <a:spcPct val="100000"/>
              </a:lnSpc>
              <a:spcBef>
                <a:spcPts val="100"/>
              </a:spcBef>
            </a:pPr>
            <a:r>
              <a:rPr lang="ru-RU" sz="4000" b="1" dirty="0">
                <a:solidFill>
                  <a:schemeClr val="bg2">
                    <a:lumMod val="20000"/>
                    <a:lumOff val="80000"/>
                  </a:schemeClr>
                </a:solidFill>
                <a:latin typeface="Times New Roman" panose="02020603050405020304" pitchFamily="18" charset="0"/>
                <a:cs typeface="Times New Roman" panose="02020603050405020304" pitchFamily="18" charset="0"/>
              </a:rPr>
              <a:t>ВТОРОЙ БЛОК УСТРОЙСТВА</a:t>
            </a:r>
            <a:endParaRPr sz="4000" b="1"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pic>
        <p:nvPicPr>
          <p:cNvPr id="13" name="object 3"/>
          <p:cNvPicPr/>
          <p:nvPr/>
        </p:nvPicPr>
        <p:blipFill rotWithShape="1">
          <a:blip r:embed="rId2" cstate="print"/>
          <a:srcRect l="72360" b="29423"/>
          <a:stretch>
            <a:fillRect/>
          </a:stretch>
        </p:blipFill>
        <p:spPr>
          <a:xfrm>
            <a:off x="7924799" y="1258488"/>
            <a:ext cx="3790845" cy="3862456"/>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4" name="Прямоугольник 13"/>
          <p:cNvSpPr/>
          <p:nvPr/>
        </p:nvSpPr>
        <p:spPr>
          <a:xfrm>
            <a:off x="874603" y="5053378"/>
            <a:ext cx="5471392" cy="461665"/>
          </a:xfrm>
          <a:prstGeom prst="rect">
            <a:avLst/>
          </a:prstGeom>
        </p:spPr>
        <p:txBody>
          <a:bodyPr wrap="square">
            <a:spAutoFit/>
          </a:bodyPr>
          <a:lstStyle/>
          <a:p>
            <a:pPr algn="just"/>
            <a:r>
              <a:rPr lang="ru-RU" sz="2400" dirty="0"/>
              <a:t>	</a:t>
            </a:r>
            <a:r>
              <a:rPr lang="ru-RU" sz="2000" dirty="0">
                <a:latin typeface="Times New Roman" panose="02020603050405020304" pitchFamily="18" charset="0"/>
                <a:cs typeface="Times New Roman" panose="02020603050405020304" pitchFamily="18" charset="0"/>
              </a:rPr>
              <a:t>Рисунок 4. Схема второго блока</a:t>
            </a:r>
          </a:p>
        </p:txBody>
      </p:sp>
      <p:sp>
        <p:nvSpPr>
          <p:cNvPr id="15" name="Прямоугольник 14"/>
          <p:cNvSpPr/>
          <p:nvPr/>
        </p:nvSpPr>
        <p:spPr>
          <a:xfrm>
            <a:off x="540065" y="5804762"/>
            <a:ext cx="11618975" cy="830997"/>
          </a:xfrm>
          <a:prstGeom prst="rect">
            <a:avLst/>
          </a:prstGeom>
        </p:spPr>
        <p:txBody>
          <a:bodyPr wrap="square">
            <a:spAutoFit/>
          </a:bodyPr>
          <a:lstStyle/>
          <a:p>
            <a:pPr algn="just"/>
            <a:r>
              <a:rPr lang="ru-RU" sz="2400" spc="-5" dirty="0">
                <a:latin typeface="Times New Roman" panose="02020603050405020304" pitchFamily="18" charset="0"/>
                <a:cs typeface="Times New Roman" panose="02020603050405020304" pitchFamily="18" charset="0"/>
              </a:rPr>
              <a:t>	На</a:t>
            </a:r>
            <a:r>
              <a:rPr lang="ru-RU" sz="2400" spc="5"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Рисунке 4</a:t>
            </a:r>
            <a:r>
              <a:rPr lang="ru-RU" sz="2400" spc="-5" dirty="0">
                <a:latin typeface="Times New Roman" panose="02020603050405020304" pitchFamily="18" charset="0"/>
                <a:cs typeface="Times New Roman" panose="02020603050405020304" pitchFamily="18" charset="0"/>
              </a:rPr>
              <a:t> два белых провода подключены к сети, черный к </a:t>
            </a:r>
            <a:r>
              <a:rPr lang="en-US" sz="2400" spc="-5" dirty="0">
                <a:latin typeface="Times New Roman" panose="02020603050405020304" pitchFamily="18" charset="0"/>
                <a:cs typeface="Times New Roman" panose="02020603050405020304" pitchFamily="18" charset="0"/>
              </a:rPr>
              <a:t>D2(</a:t>
            </a:r>
            <a:r>
              <a:rPr lang="en-US" sz="2400" spc="-5" dirty="0" err="1">
                <a:latin typeface="Times New Roman" panose="02020603050405020304" pitchFamily="18" charset="0"/>
                <a:cs typeface="Times New Roman" panose="02020603050405020304" pitchFamily="18" charset="0"/>
              </a:rPr>
              <a:t>inp_port</a:t>
            </a:r>
            <a:r>
              <a:rPr lang="en-US" sz="2400" spc="-5" dirty="0">
                <a:latin typeface="Times New Roman" panose="02020603050405020304" pitchFamily="18" charset="0"/>
                <a:cs typeface="Times New Roman" panose="02020603050405020304" pitchFamily="18" charset="0"/>
              </a:rPr>
              <a:t>),</a:t>
            </a:r>
            <a:endParaRPr lang="ru-RU" sz="2400" spc="-5" dirty="0">
              <a:latin typeface="Times New Roman" panose="02020603050405020304" pitchFamily="18" charset="0"/>
              <a:cs typeface="Times New Roman" panose="02020603050405020304" pitchFamily="18" charset="0"/>
            </a:endParaRPr>
          </a:p>
          <a:p>
            <a:pPr algn="just"/>
            <a:r>
              <a:rPr lang="en-US" sz="2400" spc="-5" dirty="0">
                <a:latin typeface="Times New Roman" panose="02020603050405020304" pitchFamily="18" charset="0"/>
                <a:cs typeface="Times New Roman" panose="02020603050405020304" pitchFamily="18" charset="0"/>
              </a:rPr>
              <a:t> </a:t>
            </a:r>
            <a:r>
              <a:rPr lang="ru-RU" sz="2400" spc="-5" dirty="0">
                <a:latin typeface="Times New Roman" panose="02020603050405020304" pitchFamily="18" charset="0"/>
                <a:cs typeface="Times New Roman" panose="02020603050405020304" pitchFamily="18" charset="0"/>
              </a:rPr>
              <a:t>а красный и синий к 5</a:t>
            </a:r>
            <a:r>
              <a:rPr lang="en-US" sz="2400" spc="-5" dirty="0">
                <a:latin typeface="Times New Roman" panose="02020603050405020304" pitchFamily="18" charset="0"/>
                <a:cs typeface="Times New Roman" panose="02020603050405020304" pitchFamily="18" charset="0"/>
              </a:rPr>
              <a:t>V</a:t>
            </a:r>
            <a:r>
              <a:rPr lang="ru-RU" sz="2400" spc="-5" dirty="0">
                <a:latin typeface="Times New Roman" panose="02020603050405020304" pitchFamily="18" charset="0"/>
                <a:cs typeface="Times New Roman" panose="02020603050405020304" pitchFamily="18" charset="0"/>
              </a:rPr>
              <a:t> и </a:t>
            </a:r>
            <a:r>
              <a:rPr lang="en-US" sz="2400" spc="-5" dirty="0">
                <a:latin typeface="Times New Roman" panose="02020603050405020304" pitchFamily="18" charset="0"/>
                <a:cs typeface="Times New Roman" panose="02020603050405020304" pitchFamily="18" charset="0"/>
              </a:rPr>
              <a:t>GND </a:t>
            </a:r>
            <a:r>
              <a:rPr lang="ru-RU" sz="2400" spc="-5" dirty="0">
                <a:latin typeface="Times New Roman" panose="02020603050405020304" pitchFamily="18" charset="0"/>
                <a:cs typeface="Times New Roman" panose="02020603050405020304" pitchFamily="18" charset="0"/>
              </a:rPr>
              <a:t>соответственно.</a:t>
            </a:r>
            <a:endParaRPr lang="ru-RU" sz="2400" dirty="0"/>
          </a:p>
        </p:txBody>
      </p:sp>
      <p:sp>
        <p:nvSpPr>
          <p:cNvPr id="16" name="Прямоугольник 15"/>
          <p:cNvSpPr/>
          <p:nvPr/>
        </p:nvSpPr>
        <p:spPr>
          <a:xfrm>
            <a:off x="6349552" y="5053378"/>
            <a:ext cx="5873448" cy="461665"/>
          </a:xfrm>
          <a:prstGeom prst="rect">
            <a:avLst/>
          </a:prstGeom>
        </p:spPr>
        <p:txBody>
          <a:bodyPr wrap="square">
            <a:spAutoFit/>
          </a:bodyPr>
          <a:lstStyle/>
          <a:p>
            <a:pPr algn="ctr"/>
            <a:r>
              <a:rPr lang="ru-RU" sz="2400" dirty="0"/>
              <a:t>	</a:t>
            </a:r>
            <a:r>
              <a:rPr lang="ru-RU" sz="2000" dirty="0">
                <a:latin typeface="Times New Roman" panose="02020603050405020304" pitchFamily="18" charset="0"/>
                <a:cs typeface="Times New Roman" panose="02020603050405020304" pitchFamily="18" charset="0"/>
              </a:rPr>
              <a:t>Рисунок 5. Сборка второго блока</a:t>
            </a:r>
          </a:p>
        </p:txBody>
      </p:sp>
      <p:sp>
        <p:nvSpPr>
          <p:cNvPr id="7" name="Номер слайда 6">
            <a:extLst>
              <a:ext uri="{FF2B5EF4-FFF2-40B4-BE49-F238E27FC236}">
                <a16:creationId xmlns:a16="http://schemas.microsoft.com/office/drawing/2014/main" id="{5D8EA61A-75D8-4E47-8829-5FF31BC246A1}"/>
              </a:ext>
            </a:extLst>
          </p:cNvPr>
          <p:cNvSpPr>
            <a:spLocks noGrp="1"/>
          </p:cNvSpPr>
          <p:nvPr>
            <p:ph type="sldNum" sz="quarter" idx="12"/>
          </p:nvPr>
        </p:nvSpPr>
        <p:spPr/>
        <p:txBody>
          <a:bodyPr/>
          <a:lstStyle/>
          <a:p>
            <a:fld id="{B6F15528-21DE-4FAA-801E-634DDDAF4B2B}" type="slidenum">
              <a:rPr lang="ru-RU" smtClean="0"/>
              <a:t>5</a:t>
            </a:fld>
            <a:endParaRPr lang="ru-RU" dirty="0"/>
          </a:p>
        </p:txBody>
      </p:sp>
      <p:pic>
        <p:nvPicPr>
          <p:cNvPr id="17" name="Рисунок 16">
            <a:extLst>
              <a:ext uri="{FF2B5EF4-FFF2-40B4-BE49-F238E27FC236}">
                <a16:creationId xmlns:a16="http://schemas.microsoft.com/office/drawing/2014/main" id="{6D29EA65-F8A3-4D39-A920-71D25C26F245}"/>
              </a:ext>
            </a:extLst>
          </p:cNvPr>
          <p:cNvPicPr>
            <a:picLocks noChangeAspect="1"/>
          </p:cNvPicPr>
          <p:nvPr/>
        </p:nvPicPr>
        <p:blipFill rotWithShape="1">
          <a:blip r:embed="rId3">
            <a:extLst>
              <a:ext uri="{28A0092B-C50C-407E-A947-70E740481C1C}">
                <a14:useLocalDpi xmlns:a14="http://schemas.microsoft.com/office/drawing/2010/main" val="0"/>
              </a:ext>
            </a:extLst>
          </a:blip>
          <a:srcRect l="53750" t="37049" r="15625" b="13906"/>
          <a:stretch/>
        </p:blipFill>
        <p:spPr>
          <a:xfrm>
            <a:off x="358635" y="1233738"/>
            <a:ext cx="7185165" cy="388720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8200" y="-60458"/>
            <a:ext cx="9947275" cy="840615"/>
          </a:xfrm>
          <a:prstGeom prst="rect">
            <a:avLst/>
          </a:prstGeom>
        </p:spPr>
        <p:txBody>
          <a:bodyPr vert="horz" wrap="square" lIns="0" tIns="222885" rIns="0" bIns="0" rtlCol="0">
            <a:spAutoFit/>
          </a:bodyPr>
          <a:lstStyle/>
          <a:p>
            <a:pPr marL="1106805" algn="ctr">
              <a:lnSpc>
                <a:spcPct val="100000"/>
              </a:lnSpc>
              <a:spcBef>
                <a:spcPts val="1755"/>
              </a:spcBef>
            </a:pP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ПРИНЦИП РАБОТЫ УСТРОЙСТВА</a:t>
            </a:r>
            <a:endParaRPr sz="4000" b="1"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4" name="Прямоугольник 3"/>
          <p:cNvSpPr/>
          <p:nvPr/>
        </p:nvSpPr>
        <p:spPr>
          <a:xfrm>
            <a:off x="228601" y="838200"/>
            <a:ext cx="3657600" cy="4154984"/>
          </a:xfrm>
          <a:prstGeom prst="rect">
            <a:avLst/>
          </a:prstGeom>
        </p:spPr>
        <p:txBody>
          <a:bodyPr wrap="square">
            <a:spAutoFit/>
          </a:bodyPr>
          <a:lstStyle/>
          <a:p>
            <a:pPr algn="just">
              <a:tabLst>
                <a:tab pos="268288" algn="l"/>
              </a:tabLst>
            </a:pPr>
            <a:r>
              <a:rPr lang="ru-RU" sz="2400" dirty="0"/>
              <a:t>	</a:t>
            </a:r>
            <a:r>
              <a:rPr lang="ru-RU" sz="2400" dirty="0">
                <a:latin typeface="Times New Roman" panose="02020603050405020304" pitchFamily="18" charset="0"/>
                <a:cs typeface="Times New Roman" panose="02020603050405020304" pitchFamily="18" charset="0"/>
              </a:rPr>
              <a:t>Для того, чтобы изменять яркость лампы, необходимо после перехода сети через минимальное напряжение ждать некоторое время перед подачей сигнала на первый блок (оно равно 5мс на графике), затем после каждого включения лампы менять его. </a:t>
            </a:r>
          </a:p>
        </p:txBody>
      </p:sp>
      <p:pic>
        <p:nvPicPr>
          <p:cNvPr id="12" name="Рисунок 11"/>
          <p:cNvPicPr>
            <a:picLocks noChangeAspect="1"/>
          </p:cNvPicPr>
          <p:nvPr/>
        </p:nvPicPr>
        <p:blipFill rotWithShape="1">
          <a:blip r:embed="rId3">
            <a:extLst>
              <a:ext uri="{28A0092B-C50C-407E-A947-70E740481C1C}">
                <a14:useLocalDpi xmlns:a14="http://schemas.microsoft.com/office/drawing/2010/main" val="0"/>
              </a:ext>
            </a:extLst>
          </a:blip>
          <a:srcRect r="13265" b="20430"/>
          <a:stretch>
            <a:fillRect/>
          </a:stretch>
        </p:blipFill>
        <p:spPr>
          <a:xfrm>
            <a:off x="4038600" y="838200"/>
            <a:ext cx="7696199" cy="528957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
        <p:nvSpPr>
          <p:cNvPr id="13" name="Прямоугольник 12"/>
          <p:cNvSpPr/>
          <p:nvPr/>
        </p:nvSpPr>
        <p:spPr>
          <a:xfrm>
            <a:off x="3733801" y="6065331"/>
            <a:ext cx="7848599" cy="461665"/>
          </a:xfrm>
          <a:prstGeom prst="rect">
            <a:avLst/>
          </a:prstGeom>
        </p:spPr>
        <p:txBody>
          <a:bodyPr wrap="square">
            <a:spAutoFit/>
          </a:bodyPr>
          <a:lstStyle/>
          <a:p>
            <a:r>
              <a:rPr lang="ru-RU" sz="2400" dirty="0"/>
              <a:t>	</a:t>
            </a:r>
            <a:r>
              <a:rPr lang="ru-RU" sz="2000" dirty="0">
                <a:latin typeface="Times New Roman" panose="02020603050405020304" pitchFamily="18" charset="0"/>
                <a:cs typeface="Times New Roman" panose="02020603050405020304" pitchFamily="18" charset="0"/>
              </a:rPr>
              <a:t>Рисунок 6. Ознакомительный график  напряжений</a:t>
            </a:r>
          </a:p>
        </p:txBody>
      </p:sp>
      <p:sp>
        <p:nvSpPr>
          <p:cNvPr id="8" name="Номер слайда 7">
            <a:extLst>
              <a:ext uri="{FF2B5EF4-FFF2-40B4-BE49-F238E27FC236}">
                <a16:creationId xmlns:a16="http://schemas.microsoft.com/office/drawing/2014/main" id="{8D4C25E3-D7CC-4A0F-B51F-96DE46DBFBC9}"/>
              </a:ext>
            </a:extLst>
          </p:cNvPr>
          <p:cNvSpPr>
            <a:spLocks noGrp="1"/>
          </p:cNvSpPr>
          <p:nvPr>
            <p:ph type="sldNum" sz="quarter" idx="7"/>
          </p:nvPr>
        </p:nvSpPr>
        <p:spPr/>
        <p:txBody>
          <a:bodyPr/>
          <a:lstStyle/>
          <a:p>
            <a:pPr algn="ctr"/>
            <a:fld id="{B6F15528-21DE-4FAA-801E-634DDDAF4B2B}" type="slidenum">
              <a:rPr lang="ru-RU" smtClean="0"/>
              <a:pPr algn="ctr"/>
              <a:t>6</a:t>
            </a:fld>
            <a:endParaRPr lang="ru-RU" dirty="0"/>
          </a:p>
        </p:txBody>
      </p:sp>
      <p:sp>
        <p:nvSpPr>
          <p:cNvPr id="7" name="object 10">
            <a:extLst>
              <a:ext uri="{FF2B5EF4-FFF2-40B4-BE49-F238E27FC236}">
                <a16:creationId xmlns:a16="http://schemas.microsoft.com/office/drawing/2014/main" id="{7EEDBD33-CEBA-44F7-ABFD-4C757EF82B90}"/>
              </a:ext>
            </a:extLst>
          </p:cNvPr>
          <p:cNvSpPr txBox="1">
            <a:spLocks/>
          </p:cNvSpPr>
          <p:nvPr/>
        </p:nvSpPr>
        <p:spPr>
          <a:xfrm>
            <a:off x="323850" y="912088"/>
            <a:ext cx="209550" cy="764312"/>
          </a:xfrm>
          <a:prstGeom prst="rect">
            <a:avLst/>
          </a:prstGeom>
        </p:spPr>
        <p:txBody>
          <a:bodyPr vert="horz" wrap="square" lIns="0" tIns="12700" rIns="0" bIns="0" rtlCol="0">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28575" algn="just">
              <a:spcBef>
                <a:spcPts val="100"/>
              </a:spcBef>
              <a:buClr>
                <a:schemeClr val="tx2"/>
              </a:buClr>
            </a:pPr>
            <a:r>
              <a:rPr lang="ru-RU" sz="2400" spc="-35" dirty="0">
                <a:latin typeface="Times New Roman" panose="02020603050405020304" pitchFamily="18" charset="0"/>
                <a:cs typeface="Times New Roman" panose="02020603050405020304" pitchFamily="18" charset="0"/>
              </a:rPr>
              <a:t>	</a:t>
            </a:r>
            <a:endParaRPr lang="ru-RU" sz="2400" spc="-10" dirty="0">
              <a:latin typeface="Times New Roman" panose="02020603050405020304" pitchFamily="18" charset="0"/>
              <a:cs typeface="Times New Roman" panose="02020603050405020304" pitchFamily="18" charset="0"/>
            </a:endParaRPr>
          </a:p>
          <a:p>
            <a:pPr marL="28575" algn="just">
              <a:spcBef>
                <a:spcPts val="100"/>
              </a:spcBef>
            </a:pPr>
            <a:endParaRPr lang="ru-RU" sz="2400" spc="-1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25222" y="0"/>
            <a:ext cx="10058400" cy="628377"/>
          </a:xfrm>
          <a:prstGeom prst="rect">
            <a:avLst/>
          </a:prstGeom>
        </p:spPr>
        <p:txBody>
          <a:bodyPr vert="horz" wrap="square" lIns="0" tIns="12700" rIns="0" bIns="0" rtlCol="0">
            <a:spAutoFit/>
          </a:bodyPr>
          <a:lstStyle/>
          <a:p>
            <a:pPr marL="31750" algn="ctr">
              <a:lnSpc>
                <a:spcPct val="100000"/>
              </a:lnSpc>
              <a:spcBef>
                <a:spcPts val="100"/>
              </a:spcBef>
            </a:pP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КОД И СХЕМА РУЧНОГО ПРОТОТИПА </a:t>
            </a:r>
            <a:endParaRPr sz="4000" b="1"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13" name="Прямоугольник 12">
            <a:extLst>
              <a:ext uri="{FF2B5EF4-FFF2-40B4-BE49-F238E27FC236}">
                <a16:creationId xmlns:a16="http://schemas.microsoft.com/office/drawing/2014/main" id="{0DB1E9F5-DC0E-4D69-B09B-0FE6EE5D7998}"/>
              </a:ext>
            </a:extLst>
          </p:cNvPr>
          <p:cNvSpPr/>
          <p:nvPr/>
        </p:nvSpPr>
        <p:spPr>
          <a:xfrm>
            <a:off x="-163062" y="693708"/>
            <a:ext cx="5923953" cy="1938992"/>
          </a:xfrm>
          <a:prstGeom prst="rect">
            <a:avLst/>
          </a:prstGeom>
        </p:spPr>
        <p:txBody>
          <a:bodyPr wrap="square">
            <a:spAutoFit/>
          </a:bodyPr>
          <a:lstStyle/>
          <a:p>
            <a:pPr lvl="1" algn="just"/>
            <a:r>
              <a:rPr lang="ru-RU"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Проверяется нажатие кнопки. Если она нажата, лампа изменяет свое состояние на противоположное. Освещение регулируется плавно с помощью прерываний по таймеру.</a:t>
            </a:r>
            <a:endParaRPr lang="ru-RU" sz="2400" dirty="0"/>
          </a:p>
        </p:txBody>
      </p:sp>
      <p:sp>
        <p:nvSpPr>
          <p:cNvPr id="14" name="Прямоугольник 13">
            <a:extLst>
              <a:ext uri="{FF2B5EF4-FFF2-40B4-BE49-F238E27FC236}">
                <a16:creationId xmlns:a16="http://schemas.microsoft.com/office/drawing/2014/main" id="{55243C6B-B21D-45CF-BCFA-CD3E69E5D254}"/>
              </a:ext>
            </a:extLst>
          </p:cNvPr>
          <p:cNvSpPr/>
          <p:nvPr/>
        </p:nvSpPr>
        <p:spPr>
          <a:xfrm>
            <a:off x="6042224" y="762000"/>
            <a:ext cx="5830771" cy="1569660"/>
          </a:xfrm>
          <a:prstGeom prst="rect">
            <a:avLst/>
          </a:prstGeom>
        </p:spPr>
        <p:txBody>
          <a:bodyPr wrap="square">
            <a:spAutoFit/>
          </a:bodyPr>
          <a:lstStyle/>
          <a:p>
            <a:pPr algn="just"/>
            <a:r>
              <a:rPr lang="ru-RU" sz="2400" dirty="0">
                <a:latin typeface="Times New Roman" panose="02020603050405020304" pitchFamily="18" charset="0"/>
                <a:cs typeface="Times New Roman" panose="02020603050405020304" pitchFamily="18" charset="0"/>
              </a:rPr>
              <a:t>    В схеме ручного прототипа используется микроконтроллер </a:t>
            </a:r>
            <a:r>
              <a:rPr lang="en-US" sz="2400" dirty="0">
                <a:latin typeface="Times New Roman" panose="02020603050405020304" pitchFamily="18" charset="0"/>
                <a:cs typeface="Times New Roman" panose="02020603050405020304" pitchFamily="18" charset="0"/>
              </a:rPr>
              <a:t>Arduino nano</a:t>
            </a:r>
            <a:r>
              <a:rPr lang="ru-RU" sz="2400" dirty="0">
                <a:latin typeface="Times New Roman" panose="02020603050405020304" pitchFamily="18" charset="0"/>
                <a:cs typeface="Times New Roman" panose="02020603050405020304" pitchFamily="18" charset="0"/>
              </a:rPr>
              <a:t>, блок 1 и блок 2, 2 индикаторных светодиода, а также кнопка</a:t>
            </a:r>
          </a:p>
        </p:txBody>
      </p:sp>
      <p:sp>
        <p:nvSpPr>
          <p:cNvPr id="7" name="Номер слайда 6">
            <a:extLst>
              <a:ext uri="{FF2B5EF4-FFF2-40B4-BE49-F238E27FC236}">
                <a16:creationId xmlns:a16="http://schemas.microsoft.com/office/drawing/2014/main" id="{26B043BA-720C-4898-A1A8-2A519061A370}"/>
              </a:ext>
            </a:extLst>
          </p:cNvPr>
          <p:cNvSpPr>
            <a:spLocks noGrp="1"/>
          </p:cNvSpPr>
          <p:nvPr>
            <p:ph type="sldNum" sz="quarter" idx="12"/>
          </p:nvPr>
        </p:nvSpPr>
        <p:spPr/>
        <p:txBody>
          <a:bodyPr/>
          <a:lstStyle/>
          <a:p>
            <a:fld id="{B6F15528-21DE-4FAA-801E-634DDDAF4B2B}" type="slidenum">
              <a:rPr lang="ru-RU" smtClean="0"/>
              <a:t>7</a:t>
            </a:fld>
            <a:endParaRPr lang="ru-RU"/>
          </a:p>
        </p:txBody>
      </p:sp>
      <p:sp>
        <p:nvSpPr>
          <p:cNvPr id="8" name="Прямоугольник 7">
            <a:extLst>
              <a:ext uri="{FF2B5EF4-FFF2-40B4-BE49-F238E27FC236}">
                <a16:creationId xmlns:a16="http://schemas.microsoft.com/office/drawing/2014/main" id="{FE64B3DF-BF94-4D75-B2E3-96EB23091751}"/>
              </a:ext>
            </a:extLst>
          </p:cNvPr>
          <p:cNvSpPr/>
          <p:nvPr/>
        </p:nvSpPr>
        <p:spPr>
          <a:xfrm>
            <a:off x="835911" y="5924490"/>
            <a:ext cx="4344394" cy="400110"/>
          </a:xfrm>
          <a:prstGeom prst="rect">
            <a:avLst/>
          </a:prstGeom>
        </p:spPr>
        <p:txBody>
          <a:bodyPr wrap="none">
            <a:spAutoFit/>
          </a:bodyPr>
          <a:lstStyle/>
          <a:p>
            <a:r>
              <a:rPr lang="ru-RU" sz="2000" dirty="0">
                <a:latin typeface="Times New Roman" panose="02020603050405020304" pitchFamily="18" charset="0"/>
                <a:cs typeface="Times New Roman" panose="02020603050405020304" pitchFamily="18" charset="0"/>
              </a:rPr>
              <a:t>Рисунок 7. блок-схема кода прошивки</a:t>
            </a:r>
            <a:endParaRPr lang="ru-RU" sz="2000" dirty="0"/>
          </a:p>
        </p:txBody>
      </p:sp>
      <p:sp>
        <p:nvSpPr>
          <p:cNvPr id="9" name="Прямоугольник 8">
            <a:extLst>
              <a:ext uri="{FF2B5EF4-FFF2-40B4-BE49-F238E27FC236}">
                <a16:creationId xmlns:a16="http://schemas.microsoft.com/office/drawing/2014/main" id="{97A0028F-014A-4CC6-9C74-D91B7786A310}"/>
              </a:ext>
            </a:extLst>
          </p:cNvPr>
          <p:cNvSpPr/>
          <p:nvPr/>
        </p:nvSpPr>
        <p:spPr>
          <a:xfrm>
            <a:off x="7066643" y="5922330"/>
            <a:ext cx="5049156" cy="400110"/>
          </a:xfrm>
          <a:prstGeom prst="rect">
            <a:avLst/>
          </a:prstGeom>
        </p:spPr>
        <p:txBody>
          <a:bodyPr wrap="square">
            <a:spAutoFit/>
          </a:bodyPr>
          <a:lstStyle/>
          <a:p>
            <a:r>
              <a:rPr lang="ru-RU" sz="2000" dirty="0">
                <a:latin typeface="Times New Roman" panose="02020603050405020304" pitchFamily="18" charset="0"/>
                <a:cs typeface="Times New Roman" panose="02020603050405020304" pitchFamily="18" charset="0"/>
              </a:rPr>
              <a:t>Рисунок 8. схема ручного прототипа</a:t>
            </a:r>
            <a:endParaRPr lang="ru-RU" sz="2000" dirty="0"/>
          </a:p>
        </p:txBody>
      </p:sp>
      <p:pic>
        <p:nvPicPr>
          <p:cNvPr id="15" name="Рисунок 14">
            <a:extLst>
              <a:ext uri="{FF2B5EF4-FFF2-40B4-BE49-F238E27FC236}">
                <a16:creationId xmlns:a16="http://schemas.microsoft.com/office/drawing/2014/main" id="{7F663792-A074-4F79-A646-FD09BAA037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2224" y="2834063"/>
            <a:ext cx="5852132" cy="3017506"/>
          </a:xfrm>
          <a:prstGeom prst="rect">
            <a:avLst/>
          </a:prstGeom>
        </p:spPr>
      </p:pic>
      <p:sp>
        <p:nvSpPr>
          <p:cNvPr id="16" name="object 10">
            <a:extLst>
              <a:ext uri="{FF2B5EF4-FFF2-40B4-BE49-F238E27FC236}">
                <a16:creationId xmlns:a16="http://schemas.microsoft.com/office/drawing/2014/main" id="{A07DCC0B-E324-4B99-BE17-90B3671DEC6C}"/>
              </a:ext>
            </a:extLst>
          </p:cNvPr>
          <p:cNvSpPr txBox="1">
            <a:spLocks noGrp="1"/>
          </p:cNvSpPr>
          <p:nvPr>
            <p:ph idx="1"/>
          </p:nvPr>
        </p:nvSpPr>
        <p:spPr>
          <a:xfrm>
            <a:off x="400050" y="724276"/>
            <a:ext cx="209550" cy="764312"/>
          </a:xfrm>
          <a:prstGeom prst="rect">
            <a:avLst/>
          </a:prstGeom>
        </p:spPr>
        <p:txBody>
          <a:bodyPr vert="horz" wrap="square" lIns="0" tIns="12700" rIns="0" bIns="0" rtlCol="0">
            <a:spAutoFit/>
          </a:bodyPr>
          <a:lstStyle/>
          <a:p>
            <a:pPr marL="28575" algn="just">
              <a:spcBef>
                <a:spcPts val="100"/>
              </a:spcBef>
              <a:buClr>
                <a:schemeClr val="tx2"/>
              </a:buClr>
            </a:pPr>
            <a:r>
              <a:rPr lang="ru-RU" sz="2400" spc="-35" dirty="0">
                <a:latin typeface="Times New Roman" panose="02020603050405020304" pitchFamily="18" charset="0"/>
                <a:cs typeface="Times New Roman" panose="02020603050405020304" pitchFamily="18" charset="0"/>
              </a:rPr>
              <a:t>	</a:t>
            </a:r>
            <a:endParaRPr lang="ru-RU" sz="2400" spc="-10" dirty="0">
              <a:latin typeface="Times New Roman" panose="02020603050405020304" pitchFamily="18" charset="0"/>
              <a:cs typeface="Times New Roman" panose="02020603050405020304" pitchFamily="18" charset="0"/>
            </a:endParaRPr>
          </a:p>
          <a:p>
            <a:pPr marL="28575" algn="just">
              <a:lnSpc>
                <a:spcPct val="100000"/>
              </a:lnSpc>
              <a:spcBef>
                <a:spcPts val="100"/>
              </a:spcBef>
            </a:pPr>
            <a:endParaRPr sz="2400" spc="-10" dirty="0">
              <a:latin typeface="Times New Roman" panose="02020603050405020304" pitchFamily="18" charset="0"/>
              <a:cs typeface="Times New Roman" panose="02020603050405020304" pitchFamily="18" charset="0"/>
            </a:endParaRPr>
          </a:p>
        </p:txBody>
      </p:sp>
      <p:sp>
        <p:nvSpPr>
          <p:cNvPr id="17" name="object 10">
            <a:extLst>
              <a:ext uri="{FF2B5EF4-FFF2-40B4-BE49-F238E27FC236}">
                <a16:creationId xmlns:a16="http://schemas.microsoft.com/office/drawing/2014/main" id="{6D4830D2-7DC7-4458-B735-907E9AA88EE8}"/>
              </a:ext>
            </a:extLst>
          </p:cNvPr>
          <p:cNvSpPr txBox="1">
            <a:spLocks/>
          </p:cNvSpPr>
          <p:nvPr/>
        </p:nvSpPr>
        <p:spPr>
          <a:xfrm>
            <a:off x="6114453" y="784529"/>
            <a:ext cx="209550" cy="764312"/>
          </a:xfrm>
          <a:prstGeom prst="rect">
            <a:avLst/>
          </a:prstGeom>
        </p:spPr>
        <p:txBody>
          <a:bodyPr vert="horz" wrap="square" lIns="0" tIns="12700" rIns="0" bIns="0" rtlCol="0">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28575" algn="just">
              <a:spcBef>
                <a:spcPts val="100"/>
              </a:spcBef>
              <a:buClr>
                <a:schemeClr val="tx2"/>
              </a:buClr>
            </a:pPr>
            <a:r>
              <a:rPr lang="ru-RU" sz="2400" spc="-35">
                <a:latin typeface="Times New Roman" panose="02020603050405020304" pitchFamily="18" charset="0"/>
                <a:cs typeface="Times New Roman" panose="02020603050405020304" pitchFamily="18" charset="0"/>
              </a:rPr>
              <a:t>	</a:t>
            </a:r>
            <a:endParaRPr lang="ru-RU" sz="2400" spc="-10">
              <a:latin typeface="Times New Roman" panose="02020603050405020304" pitchFamily="18" charset="0"/>
              <a:cs typeface="Times New Roman" panose="02020603050405020304" pitchFamily="18" charset="0"/>
            </a:endParaRPr>
          </a:p>
          <a:p>
            <a:pPr marL="28575" algn="just">
              <a:spcBef>
                <a:spcPts val="100"/>
              </a:spcBef>
            </a:pPr>
            <a:endParaRPr lang="ru-RU" sz="2400" spc="-10" dirty="0">
              <a:latin typeface="Times New Roman" panose="02020603050405020304" pitchFamily="18" charset="0"/>
              <a:cs typeface="Times New Roman" panose="02020603050405020304" pitchFamily="18" charset="0"/>
            </a:endParaRPr>
          </a:p>
        </p:txBody>
      </p:sp>
      <p:graphicFrame>
        <p:nvGraphicFramePr>
          <p:cNvPr id="5" name="Объект 4">
            <a:hlinkClick r:id="" action="ppaction://ole?verb=0"/>
            <a:extLst>
              <a:ext uri="{FF2B5EF4-FFF2-40B4-BE49-F238E27FC236}">
                <a16:creationId xmlns:a16="http://schemas.microsoft.com/office/drawing/2014/main" id="{2CF7F110-77EB-47ED-9BA5-50C7F56C0928}"/>
              </a:ext>
            </a:extLst>
          </p:cNvPr>
          <p:cNvGraphicFramePr>
            <a:graphicFrameLocks noChangeAspect="1"/>
          </p:cNvGraphicFramePr>
          <p:nvPr>
            <p:extLst>
              <p:ext uri="{D42A27DB-BD31-4B8C-83A1-F6EECF244321}">
                <p14:modId xmlns:p14="http://schemas.microsoft.com/office/powerpoint/2010/main" val="4026728777"/>
              </p:ext>
            </p:extLst>
          </p:nvPr>
        </p:nvGraphicFramePr>
        <p:xfrm>
          <a:off x="377190" y="3657600"/>
          <a:ext cx="5307275" cy="2193969"/>
        </p:xfrm>
        <a:graphic>
          <a:graphicData uri="http://schemas.openxmlformats.org/presentationml/2006/ole">
            <mc:AlternateContent xmlns:mc="http://schemas.openxmlformats.org/markup-compatibility/2006">
              <mc:Choice xmlns:v="urn:schemas-microsoft-com:vml" Requires="v">
                <p:oleObj spid="_x0000_s2060" name="Presentation" r:id="rId4" imgW="6259158" imgH="2586270" progId="PowerPoint.Show.12">
                  <p:embed/>
                </p:oleObj>
              </mc:Choice>
              <mc:Fallback>
                <p:oleObj name="Presentation" r:id="rId4" imgW="6259158" imgH="2586270" progId="PowerPoint.Show.12">
                  <p:embed/>
                  <p:pic>
                    <p:nvPicPr>
                      <p:cNvPr id="0" name=""/>
                      <p:cNvPicPr/>
                      <p:nvPr/>
                    </p:nvPicPr>
                    <p:blipFill>
                      <a:blip r:embed="rId5"/>
                      <a:stretch>
                        <a:fillRect/>
                      </a:stretch>
                    </p:blipFill>
                    <p:spPr>
                      <a:xfrm>
                        <a:off x="377190" y="3657600"/>
                        <a:ext cx="5307275" cy="2193969"/>
                      </a:xfrm>
                      <a:prstGeom prst="rect">
                        <a:avLst/>
                      </a:prstGeom>
                    </p:spPr>
                  </p:pic>
                </p:oleObj>
              </mc:Fallback>
            </mc:AlternateContent>
          </a:graphicData>
        </a:graphic>
      </p:graphicFrame>
    </p:spTree>
    <p:extLst>
      <p:ext uri="{BB962C8B-B14F-4D97-AF65-F5344CB8AC3E}">
        <p14:creationId xmlns:p14="http://schemas.microsoft.com/office/powerpoint/2010/main" val="647887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2400" y="140112"/>
            <a:ext cx="12725400" cy="628377"/>
          </a:xfrm>
          <a:prstGeom prst="rect">
            <a:avLst/>
          </a:prstGeom>
        </p:spPr>
        <p:txBody>
          <a:bodyPr vert="horz" wrap="square" lIns="0" tIns="12700" rIns="0" bIns="0" rtlCol="0">
            <a:spAutoFit/>
          </a:bodyPr>
          <a:lstStyle/>
          <a:p>
            <a:pPr marL="31750" algn="ctr">
              <a:lnSpc>
                <a:spcPct val="100000"/>
              </a:lnSpc>
              <a:spcBef>
                <a:spcPts val="100"/>
              </a:spcBef>
            </a:pPr>
            <a:r>
              <a:rPr lang="ru-RU" sz="4000" b="1" spc="-5" dirty="0">
                <a:solidFill>
                  <a:schemeClr val="bg2">
                    <a:lumMod val="20000"/>
                    <a:lumOff val="80000"/>
                  </a:schemeClr>
                </a:solidFill>
                <a:latin typeface="Times New Roman" panose="02020603050405020304" pitchFamily="18" charset="0"/>
                <a:cs typeface="Times New Roman" panose="02020603050405020304" pitchFamily="18" charset="0"/>
              </a:rPr>
              <a:t>ВИДЕОРОЛИК РАБОТЫ РУЧНОГО ПРОТОТИПА </a:t>
            </a:r>
            <a:endParaRPr sz="4000" b="1"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pic>
        <p:nvPicPr>
          <p:cNvPr id="3" name="VID_20230408_010309_74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09600" y="914400"/>
            <a:ext cx="7010400" cy="5570197"/>
          </a:xfrm>
          <a:prstGeom prst="rect">
            <a:avLst/>
          </a:prstGeom>
        </p:spPr>
      </p:pic>
      <p:sp>
        <p:nvSpPr>
          <p:cNvPr id="9" name="Номер слайда 8">
            <a:extLst>
              <a:ext uri="{FF2B5EF4-FFF2-40B4-BE49-F238E27FC236}">
                <a16:creationId xmlns:a16="http://schemas.microsoft.com/office/drawing/2014/main" id="{94455CB1-949A-4AC2-94FC-0D805745A2A7}"/>
              </a:ext>
            </a:extLst>
          </p:cNvPr>
          <p:cNvSpPr>
            <a:spLocks noGrp="1"/>
          </p:cNvSpPr>
          <p:nvPr>
            <p:ph type="sldNum" sz="quarter" idx="12"/>
          </p:nvPr>
        </p:nvSpPr>
        <p:spPr/>
        <p:txBody>
          <a:bodyPr/>
          <a:lstStyle/>
          <a:p>
            <a:fld id="{B6F15528-21DE-4FAA-801E-634DDDAF4B2B}" type="slidenum">
              <a:rPr lang="ru-RU" smtClean="0"/>
              <a:t>8</a:t>
            </a:fld>
            <a:endParaRPr lang="ru-RU"/>
          </a:p>
        </p:txBody>
      </p:sp>
      <p:sp>
        <p:nvSpPr>
          <p:cNvPr id="7" name="object 10">
            <a:extLst>
              <a:ext uri="{FF2B5EF4-FFF2-40B4-BE49-F238E27FC236}">
                <a16:creationId xmlns:a16="http://schemas.microsoft.com/office/drawing/2014/main" id="{AD8E8A8F-E387-4195-B73E-4612E357AF7F}"/>
              </a:ext>
            </a:extLst>
          </p:cNvPr>
          <p:cNvSpPr txBox="1">
            <a:spLocks noGrp="1"/>
          </p:cNvSpPr>
          <p:nvPr>
            <p:ph idx="1"/>
          </p:nvPr>
        </p:nvSpPr>
        <p:spPr>
          <a:xfrm>
            <a:off x="7791449" y="914400"/>
            <a:ext cx="4095752" cy="5183470"/>
          </a:xfrm>
          <a:prstGeom prst="rect">
            <a:avLst/>
          </a:prstGeom>
        </p:spPr>
        <p:txBody>
          <a:bodyPr vert="horz" wrap="square" lIns="0" tIns="12700" rIns="0" bIns="0" rtlCol="0">
            <a:spAutoFit/>
          </a:bodyPr>
          <a:lstStyle/>
          <a:p>
            <a:pPr marL="28575" algn="just">
              <a:spcBef>
                <a:spcPts val="100"/>
              </a:spcBef>
              <a:buClr>
                <a:schemeClr val="tx2"/>
              </a:buClr>
            </a:pP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Изначальная версия устройства была полностью  спроектирована и построена на макетной плате. При нажатии на кнопку загорался индикатор и лампа плавно разгоралась. Повторное нажатие выключает маленькую лампочку, свет медленно затухает и так далее.</a:t>
            </a:r>
            <a:r>
              <a:rPr lang="en-US" sz="2400"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Видеоролик был ускорен. На данном этапе плавность </a:t>
            </a:r>
            <a:r>
              <a:rPr lang="ru-RU" sz="2400" dirty="0" err="1">
                <a:latin typeface="Times New Roman" panose="02020603050405020304" pitchFamily="18" charset="0"/>
                <a:cs typeface="Times New Roman" panose="02020603050405020304" pitchFamily="18" charset="0"/>
              </a:rPr>
              <a:t>разгорания</a:t>
            </a:r>
            <a:r>
              <a:rPr lang="ru-RU" sz="2400" dirty="0">
                <a:latin typeface="Times New Roman" panose="02020603050405020304" pitchFamily="18" charset="0"/>
                <a:cs typeface="Times New Roman" panose="02020603050405020304" pitchFamily="18" charset="0"/>
              </a:rPr>
              <a:t> и затухания можно менять только </a:t>
            </a:r>
            <a:r>
              <a:rPr lang="ru-RU" sz="2400" dirty="0" err="1">
                <a:latin typeface="Times New Roman" panose="02020603050405020304" pitchFamily="18" charset="0"/>
                <a:cs typeface="Times New Roman" panose="02020603050405020304" pitchFamily="18" charset="0"/>
              </a:rPr>
              <a:t>программно</a:t>
            </a:r>
            <a:r>
              <a:rPr lang="ru-RU" sz="2400" dirty="0">
                <a:latin typeface="Times New Roman" panose="02020603050405020304" pitchFamily="18" charset="0"/>
                <a:cs typeface="Times New Roman" panose="02020603050405020304" pitchFamily="18" charset="0"/>
              </a:rPr>
              <a:t>. </a:t>
            </a:r>
            <a:endParaRPr sz="2400" spc="-1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9316" y="120682"/>
            <a:ext cx="12039600" cy="582211"/>
          </a:xfrm>
          <a:prstGeom prst="rect">
            <a:avLst/>
          </a:prstGeom>
        </p:spPr>
        <p:txBody>
          <a:bodyPr vert="horz" wrap="square" lIns="0" tIns="12700" rIns="0" bIns="0" rtlCol="0">
            <a:spAutoFit/>
          </a:bodyPr>
          <a:lstStyle/>
          <a:p>
            <a:pPr marL="31750" algn="ctr">
              <a:lnSpc>
                <a:spcPct val="100000"/>
              </a:lnSpc>
              <a:spcBef>
                <a:spcPts val="100"/>
              </a:spcBef>
            </a:pPr>
            <a:r>
              <a:rPr lang="ru-RU" sz="3700" b="1" spc="-5" dirty="0">
                <a:solidFill>
                  <a:schemeClr val="bg2">
                    <a:lumMod val="20000"/>
                    <a:lumOff val="80000"/>
                  </a:schemeClr>
                </a:solidFill>
                <a:latin typeface="Times New Roman" panose="02020603050405020304" pitchFamily="18" charset="0"/>
                <a:cs typeface="Times New Roman" panose="02020603050405020304" pitchFamily="18" charset="0"/>
              </a:rPr>
              <a:t>КОД И СХЕМА АВТОМАТИЧЕСКОГО ПРОТОТИПА </a:t>
            </a:r>
            <a:endParaRPr sz="3700" b="1" spc="-5" dirty="0">
              <a:solidFill>
                <a:schemeClr val="bg2">
                  <a:lumMod val="20000"/>
                  <a:lumOff val="80000"/>
                </a:schemeClr>
              </a:solidFill>
              <a:latin typeface="Times New Roman" panose="02020603050405020304" pitchFamily="18" charset="0"/>
              <a:cs typeface="Times New Roman" panose="02020603050405020304" pitchFamily="18" charset="0"/>
            </a:endParaRPr>
          </a:p>
        </p:txBody>
      </p:sp>
      <p:sp>
        <p:nvSpPr>
          <p:cNvPr id="13" name="Прямоугольник 12">
            <a:extLst>
              <a:ext uri="{FF2B5EF4-FFF2-40B4-BE49-F238E27FC236}">
                <a16:creationId xmlns:a16="http://schemas.microsoft.com/office/drawing/2014/main" id="{0DB1E9F5-DC0E-4D69-B09B-0FE6EE5D7998}"/>
              </a:ext>
            </a:extLst>
          </p:cNvPr>
          <p:cNvSpPr/>
          <p:nvPr/>
        </p:nvSpPr>
        <p:spPr>
          <a:xfrm>
            <a:off x="-258513" y="792540"/>
            <a:ext cx="6231031" cy="1938992"/>
          </a:xfrm>
          <a:prstGeom prst="rect">
            <a:avLst/>
          </a:prstGeom>
        </p:spPr>
        <p:txBody>
          <a:bodyPr wrap="square">
            <a:spAutoFit/>
          </a:bodyPr>
          <a:lstStyle/>
          <a:p>
            <a:pPr lvl="1" algn="just"/>
            <a:r>
              <a:rPr lang="ru-RU" dirty="0">
                <a:latin typeface="Times New Roman" panose="02020603050405020304" pitchFamily="18" charset="0"/>
                <a:cs typeface="Times New Roman" panose="02020603050405020304" pitchFamily="18" charset="0"/>
              </a:rPr>
              <a:t>	</a:t>
            </a:r>
            <a:r>
              <a:rPr lang="ru-RU" sz="2400" dirty="0">
                <a:latin typeface="Times New Roman" panose="02020603050405020304" pitchFamily="18" charset="0"/>
                <a:cs typeface="Times New Roman" panose="02020603050405020304" pitchFamily="18" charset="0"/>
              </a:rPr>
              <a:t>В зависимости от действия пользователя в приложении отправляется специальный код в МК. В этом случае микроконтроллер в зависимости от кода совершает определенные действия.</a:t>
            </a:r>
            <a:endParaRPr lang="ru-RU" sz="2400" dirty="0"/>
          </a:p>
        </p:txBody>
      </p:sp>
      <p:sp>
        <p:nvSpPr>
          <p:cNvPr id="14" name="Прямоугольник 13">
            <a:extLst>
              <a:ext uri="{FF2B5EF4-FFF2-40B4-BE49-F238E27FC236}">
                <a16:creationId xmlns:a16="http://schemas.microsoft.com/office/drawing/2014/main" id="{55243C6B-B21D-45CF-BCFA-CD3E69E5D254}"/>
              </a:ext>
            </a:extLst>
          </p:cNvPr>
          <p:cNvSpPr/>
          <p:nvPr/>
        </p:nvSpPr>
        <p:spPr>
          <a:xfrm>
            <a:off x="5970792" y="792540"/>
            <a:ext cx="5863174" cy="1938992"/>
          </a:xfrm>
          <a:prstGeom prst="rect">
            <a:avLst/>
          </a:prstGeom>
        </p:spPr>
        <p:txBody>
          <a:bodyPr wrap="square">
            <a:spAutoFit/>
          </a:bodyPr>
          <a:lstStyle/>
          <a:p>
            <a:pPr algn="just">
              <a:tabLst>
                <a:tab pos="358775" algn="l"/>
              </a:tabLst>
            </a:pPr>
            <a:r>
              <a:rPr lang="ru-RU" sz="2400" dirty="0">
                <a:latin typeface="Times New Roman" panose="02020603050405020304" pitchFamily="18" charset="0"/>
                <a:cs typeface="Times New Roman" panose="02020603050405020304" pitchFamily="18" charset="0"/>
              </a:rPr>
              <a:t>	В схему были добавлены модуль реального времени </a:t>
            </a:r>
            <a:r>
              <a:rPr lang="en-US" sz="2400" dirty="0">
                <a:latin typeface="Times New Roman" panose="02020603050405020304" pitchFamily="18" charset="0"/>
                <a:cs typeface="Times New Roman" panose="02020603050405020304" pitchFamily="18" charset="0"/>
              </a:rPr>
              <a:t>ds3231 </a:t>
            </a:r>
            <a:r>
              <a:rPr lang="ru-RU" sz="2400" dirty="0">
                <a:latin typeface="Times New Roman" panose="02020603050405020304" pitchFamily="18" charset="0"/>
                <a:cs typeface="Times New Roman" panose="02020603050405020304" pitchFamily="18" charset="0"/>
              </a:rPr>
              <a:t>и </a:t>
            </a:r>
            <a:r>
              <a:rPr lang="en-US" sz="2400" dirty="0">
                <a:latin typeface="Times New Roman" panose="02020603050405020304" pitchFamily="18" charset="0"/>
                <a:cs typeface="Times New Roman" panose="02020603050405020304" pitchFamily="18" charset="0"/>
              </a:rPr>
              <a:t>Bluetooth </a:t>
            </a:r>
            <a:r>
              <a:rPr lang="ru-RU" sz="2400" dirty="0">
                <a:latin typeface="Times New Roman" panose="02020603050405020304" pitchFamily="18" charset="0"/>
                <a:cs typeface="Times New Roman" panose="02020603050405020304" pitchFamily="18" charset="0"/>
              </a:rPr>
              <a:t>модуль </a:t>
            </a:r>
            <a:r>
              <a:rPr lang="en-US" sz="2400" dirty="0">
                <a:latin typeface="Times New Roman" panose="02020603050405020304" pitchFamily="18" charset="0"/>
                <a:cs typeface="Times New Roman" panose="02020603050405020304" pitchFamily="18" charset="0"/>
              </a:rPr>
              <a:t>hc-05</a:t>
            </a:r>
            <a:r>
              <a:rPr lang="ru-RU" sz="2400" dirty="0">
                <a:latin typeface="Times New Roman" panose="02020603050405020304" pitchFamily="18" charset="0"/>
                <a:cs typeface="Times New Roman" panose="02020603050405020304" pitchFamily="18" charset="0"/>
              </a:rPr>
              <a:t>, фотодатчик и реле для управления светодиодной лампой Также мы встроили блок питания для удобства.</a:t>
            </a:r>
          </a:p>
        </p:txBody>
      </p:sp>
      <p:sp>
        <p:nvSpPr>
          <p:cNvPr id="8" name="Номер слайда 7">
            <a:extLst>
              <a:ext uri="{FF2B5EF4-FFF2-40B4-BE49-F238E27FC236}">
                <a16:creationId xmlns:a16="http://schemas.microsoft.com/office/drawing/2014/main" id="{360E67F3-BCEC-47C2-9A86-2673E71A0C80}"/>
              </a:ext>
            </a:extLst>
          </p:cNvPr>
          <p:cNvSpPr>
            <a:spLocks noGrp="1"/>
          </p:cNvSpPr>
          <p:nvPr>
            <p:ph type="sldNum" sz="quarter" idx="12"/>
          </p:nvPr>
        </p:nvSpPr>
        <p:spPr/>
        <p:txBody>
          <a:bodyPr/>
          <a:lstStyle/>
          <a:p>
            <a:fld id="{B6F15528-21DE-4FAA-801E-634DDDAF4B2B}" type="slidenum">
              <a:rPr lang="ru-RU" smtClean="0"/>
              <a:t>9</a:t>
            </a:fld>
            <a:endParaRPr lang="ru-RU"/>
          </a:p>
        </p:txBody>
      </p:sp>
      <p:sp>
        <p:nvSpPr>
          <p:cNvPr id="15" name="Прямоугольник 14">
            <a:extLst>
              <a:ext uri="{FF2B5EF4-FFF2-40B4-BE49-F238E27FC236}">
                <a16:creationId xmlns:a16="http://schemas.microsoft.com/office/drawing/2014/main" id="{AF1E3F89-773D-4F09-8DC3-98874B0DC9C5}"/>
              </a:ext>
            </a:extLst>
          </p:cNvPr>
          <p:cNvSpPr/>
          <p:nvPr/>
        </p:nvSpPr>
        <p:spPr>
          <a:xfrm>
            <a:off x="6969355" y="6162474"/>
            <a:ext cx="3437992" cy="400110"/>
          </a:xfrm>
          <a:prstGeom prst="rect">
            <a:avLst/>
          </a:prstGeom>
        </p:spPr>
        <p:txBody>
          <a:bodyPr wrap="none">
            <a:spAutoFit/>
          </a:bodyPr>
          <a:lstStyle/>
          <a:p>
            <a:r>
              <a:rPr lang="ru-RU" sz="2000" dirty="0">
                <a:latin typeface="Times New Roman" panose="02020603050405020304" pitchFamily="18" charset="0"/>
                <a:cs typeface="Times New Roman" panose="02020603050405020304" pitchFamily="18" charset="0"/>
              </a:rPr>
              <a:t>Рисунок 10. схема устройства</a:t>
            </a:r>
            <a:endParaRPr lang="ru-RU" sz="2000" dirty="0"/>
          </a:p>
        </p:txBody>
      </p:sp>
      <p:sp>
        <p:nvSpPr>
          <p:cNvPr id="16" name="Прямоугольник 15">
            <a:extLst>
              <a:ext uri="{FF2B5EF4-FFF2-40B4-BE49-F238E27FC236}">
                <a16:creationId xmlns:a16="http://schemas.microsoft.com/office/drawing/2014/main" id="{B685FD29-FACB-4722-9E6A-39F1D7BED3EE}"/>
              </a:ext>
            </a:extLst>
          </p:cNvPr>
          <p:cNvSpPr/>
          <p:nvPr/>
        </p:nvSpPr>
        <p:spPr>
          <a:xfrm>
            <a:off x="684806" y="6162474"/>
            <a:ext cx="4344394" cy="400110"/>
          </a:xfrm>
          <a:prstGeom prst="rect">
            <a:avLst/>
          </a:prstGeom>
        </p:spPr>
        <p:txBody>
          <a:bodyPr wrap="none">
            <a:spAutoFit/>
          </a:bodyPr>
          <a:lstStyle/>
          <a:p>
            <a:r>
              <a:rPr lang="ru-RU" sz="2000" dirty="0">
                <a:latin typeface="Times New Roman" panose="02020603050405020304" pitchFamily="18" charset="0"/>
                <a:cs typeface="Times New Roman" panose="02020603050405020304" pitchFamily="18" charset="0"/>
              </a:rPr>
              <a:t>Рисунок 9. Блок-схема кода прошивки</a:t>
            </a:r>
            <a:endParaRPr lang="ru-RU" sz="2000" dirty="0"/>
          </a:p>
        </p:txBody>
      </p:sp>
      <p:pic>
        <p:nvPicPr>
          <p:cNvPr id="17" name="Рисунок 16">
            <a:extLst>
              <a:ext uri="{FF2B5EF4-FFF2-40B4-BE49-F238E27FC236}">
                <a16:creationId xmlns:a16="http://schemas.microsoft.com/office/drawing/2014/main" id="{304FB994-D517-4C9E-A330-6C9FBEE948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29831" y="2819400"/>
            <a:ext cx="5590316" cy="3284861"/>
          </a:xfrm>
          <a:prstGeom prst="rect">
            <a:avLst/>
          </a:prstGeom>
        </p:spPr>
      </p:pic>
      <p:sp>
        <p:nvSpPr>
          <p:cNvPr id="20" name="object 10">
            <a:extLst>
              <a:ext uri="{FF2B5EF4-FFF2-40B4-BE49-F238E27FC236}">
                <a16:creationId xmlns:a16="http://schemas.microsoft.com/office/drawing/2014/main" id="{740E2E4E-326D-4DE7-A7E0-C7D38FCA298E}"/>
              </a:ext>
            </a:extLst>
          </p:cNvPr>
          <p:cNvSpPr txBox="1">
            <a:spLocks noGrp="1"/>
          </p:cNvSpPr>
          <p:nvPr>
            <p:ph idx="1"/>
          </p:nvPr>
        </p:nvSpPr>
        <p:spPr>
          <a:xfrm>
            <a:off x="6086475" y="838200"/>
            <a:ext cx="209550" cy="764312"/>
          </a:xfrm>
          <a:prstGeom prst="rect">
            <a:avLst/>
          </a:prstGeom>
        </p:spPr>
        <p:txBody>
          <a:bodyPr vert="horz" wrap="square" lIns="0" tIns="12700" rIns="0" bIns="0" rtlCol="0">
            <a:spAutoFit/>
          </a:bodyPr>
          <a:lstStyle/>
          <a:p>
            <a:pPr marL="28575" algn="just">
              <a:spcBef>
                <a:spcPts val="100"/>
              </a:spcBef>
              <a:buClr>
                <a:schemeClr val="tx2"/>
              </a:buClr>
            </a:pPr>
            <a:r>
              <a:rPr lang="ru-RU" sz="2400" spc="-35" dirty="0">
                <a:latin typeface="Times New Roman" panose="02020603050405020304" pitchFamily="18" charset="0"/>
                <a:cs typeface="Times New Roman" panose="02020603050405020304" pitchFamily="18" charset="0"/>
              </a:rPr>
              <a:t>	</a:t>
            </a:r>
            <a:endParaRPr lang="ru-RU" sz="2400" spc="-10" dirty="0">
              <a:latin typeface="Times New Roman" panose="02020603050405020304" pitchFamily="18" charset="0"/>
              <a:cs typeface="Times New Roman" panose="02020603050405020304" pitchFamily="18" charset="0"/>
            </a:endParaRPr>
          </a:p>
          <a:p>
            <a:pPr marL="28575" algn="just">
              <a:lnSpc>
                <a:spcPct val="100000"/>
              </a:lnSpc>
              <a:spcBef>
                <a:spcPts val="100"/>
              </a:spcBef>
            </a:pPr>
            <a:endParaRPr sz="2400" spc="-10" dirty="0">
              <a:latin typeface="Times New Roman" panose="02020603050405020304" pitchFamily="18" charset="0"/>
              <a:cs typeface="Times New Roman" panose="02020603050405020304" pitchFamily="18" charset="0"/>
            </a:endParaRPr>
          </a:p>
        </p:txBody>
      </p:sp>
      <p:sp>
        <p:nvSpPr>
          <p:cNvPr id="21" name="object 10">
            <a:extLst>
              <a:ext uri="{FF2B5EF4-FFF2-40B4-BE49-F238E27FC236}">
                <a16:creationId xmlns:a16="http://schemas.microsoft.com/office/drawing/2014/main" id="{FBA559F5-060E-4C19-9D12-9DB7A66F73EA}"/>
              </a:ext>
            </a:extLst>
          </p:cNvPr>
          <p:cNvSpPr txBox="1">
            <a:spLocks/>
          </p:cNvSpPr>
          <p:nvPr/>
        </p:nvSpPr>
        <p:spPr>
          <a:xfrm>
            <a:off x="316862" y="838200"/>
            <a:ext cx="209550" cy="764312"/>
          </a:xfrm>
          <a:prstGeom prst="rect">
            <a:avLst/>
          </a:prstGeom>
        </p:spPr>
        <p:txBody>
          <a:bodyPr vert="horz" wrap="square" lIns="0" tIns="12700" rIns="0" bIns="0" rtlCol="0">
            <a:sp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28575" algn="just">
              <a:spcBef>
                <a:spcPts val="100"/>
              </a:spcBef>
              <a:buClr>
                <a:schemeClr val="tx2"/>
              </a:buClr>
            </a:pPr>
            <a:r>
              <a:rPr lang="ru-RU" sz="2400" spc="-35" dirty="0">
                <a:latin typeface="Times New Roman" panose="02020603050405020304" pitchFamily="18" charset="0"/>
                <a:cs typeface="Times New Roman" panose="02020603050405020304" pitchFamily="18" charset="0"/>
              </a:rPr>
              <a:t>	</a:t>
            </a:r>
            <a:endParaRPr lang="ru-RU" sz="2400" spc="-10" dirty="0">
              <a:latin typeface="Times New Roman" panose="02020603050405020304" pitchFamily="18" charset="0"/>
              <a:cs typeface="Times New Roman" panose="02020603050405020304" pitchFamily="18" charset="0"/>
            </a:endParaRPr>
          </a:p>
          <a:p>
            <a:pPr marL="28575" algn="just">
              <a:spcBef>
                <a:spcPts val="100"/>
              </a:spcBef>
            </a:pPr>
            <a:endParaRPr lang="ru-RU" sz="2400" spc="-10" dirty="0">
              <a:latin typeface="Times New Roman" panose="02020603050405020304" pitchFamily="18" charset="0"/>
              <a:cs typeface="Times New Roman" panose="02020603050405020304" pitchFamily="18" charset="0"/>
            </a:endParaRPr>
          </a:p>
        </p:txBody>
      </p:sp>
      <p:graphicFrame>
        <p:nvGraphicFramePr>
          <p:cNvPr id="12" name="Объект 11">
            <a:hlinkClick r:id="" action="ppaction://ole?verb=0"/>
            <a:extLst>
              <a:ext uri="{FF2B5EF4-FFF2-40B4-BE49-F238E27FC236}">
                <a16:creationId xmlns:a16="http://schemas.microsoft.com/office/drawing/2014/main" id="{960BBFA7-E224-4087-8FB9-F466CEA36153}"/>
              </a:ext>
            </a:extLst>
          </p:cNvPr>
          <p:cNvGraphicFramePr>
            <a:graphicFrameLocks noChangeAspect="1"/>
          </p:cNvGraphicFramePr>
          <p:nvPr>
            <p:extLst>
              <p:ext uri="{D42A27DB-BD31-4B8C-83A1-F6EECF244321}">
                <p14:modId xmlns:p14="http://schemas.microsoft.com/office/powerpoint/2010/main" val="3472579078"/>
              </p:ext>
            </p:extLst>
          </p:nvPr>
        </p:nvGraphicFramePr>
        <p:xfrm>
          <a:off x="381000" y="2811780"/>
          <a:ext cx="5361943" cy="3311359"/>
        </p:xfrm>
        <a:graphic>
          <a:graphicData uri="http://schemas.openxmlformats.org/presentationml/2006/ole">
            <mc:AlternateContent xmlns:mc="http://schemas.openxmlformats.org/markup-compatibility/2006">
              <mc:Choice xmlns:v="urn:schemas-microsoft-com:vml" Requires="v">
                <p:oleObj spid="_x0000_s3084" name="Presentation" r:id="rId4" imgW="6994999" imgH="4318966" progId="PowerPoint.Show.12">
                  <p:embed/>
                </p:oleObj>
              </mc:Choice>
              <mc:Fallback>
                <p:oleObj name="Presentation" r:id="rId4" imgW="6994999" imgH="4318966" progId="PowerPoint.Show.12">
                  <p:embed/>
                  <p:pic>
                    <p:nvPicPr>
                      <p:cNvPr id="6" name="Объект 5">
                        <a:hlinkClick r:id="" action="ppaction://ole?verb=0"/>
                        <a:extLst>
                          <a:ext uri="{FF2B5EF4-FFF2-40B4-BE49-F238E27FC236}">
                            <a16:creationId xmlns:a16="http://schemas.microsoft.com/office/drawing/2014/main" id="{88FFC72D-45C0-43F5-BC31-AE50AF4E59C4}"/>
                          </a:ext>
                        </a:extLst>
                      </p:cNvPr>
                      <p:cNvPicPr/>
                      <p:nvPr/>
                    </p:nvPicPr>
                    <p:blipFill>
                      <a:blip r:embed="rId5"/>
                      <a:stretch>
                        <a:fillRect/>
                      </a:stretch>
                    </p:blipFill>
                    <p:spPr>
                      <a:xfrm>
                        <a:off x="381000" y="2811780"/>
                        <a:ext cx="5361943" cy="3311359"/>
                      </a:xfrm>
                      <a:prstGeom prst="rect">
                        <a:avLst/>
                      </a:prstGeom>
                    </p:spPr>
                  </p:pic>
                </p:oleObj>
              </mc:Fallback>
            </mc:AlternateContent>
          </a:graphicData>
        </a:graphic>
      </p:graphicFrame>
    </p:spTree>
    <p:extLst>
      <p:ext uri="{BB962C8B-B14F-4D97-AF65-F5344CB8AC3E}">
        <p14:creationId xmlns:p14="http://schemas.microsoft.com/office/powerpoint/2010/main" val="272858609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Ион">
  <a:themeElements>
    <a:clrScheme name="Другая 2">
      <a:dk1>
        <a:srgbClr val="0D50B3"/>
      </a:dk1>
      <a:lt1>
        <a:sysClr val="window" lastClr="FFFFFF"/>
      </a:lt1>
      <a:dk2>
        <a:srgbClr val="3477B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Ион">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Ион">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BACC050B-8757-4460-95D8-E37B46A6B421}"/>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598</TotalTime>
  <Words>1041</Words>
  <Application>Microsoft Office PowerPoint</Application>
  <PresentationFormat>Широкоэкранный</PresentationFormat>
  <Paragraphs>128</Paragraphs>
  <Slides>15</Slides>
  <Notes>2</Notes>
  <HiddenSlides>0</HiddenSlides>
  <MMClips>2</MMClips>
  <ScaleCrop>false</ScaleCrop>
  <HeadingPairs>
    <vt:vector size="8" baseType="variant">
      <vt:variant>
        <vt:lpstr>Использованные шрифты</vt:lpstr>
      </vt:variant>
      <vt:variant>
        <vt:i4>7</vt:i4>
      </vt:variant>
      <vt:variant>
        <vt:lpstr>Тема</vt:lpstr>
      </vt:variant>
      <vt:variant>
        <vt:i4>1</vt:i4>
      </vt:variant>
      <vt:variant>
        <vt:lpstr>Внедренные серверы OLE</vt:lpstr>
      </vt:variant>
      <vt:variant>
        <vt:i4>1</vt:i4>
      </vt:variant>
      <vt:variant>
        <vt:lpstr>Заголовки слайдов</vt:lpstr>
      </vt:variant>
      <vt:variant>
        <vt:i4>15</vt:i4>
      </vt:variant>
    </vt:vector>
  </HeadingPairs>
  <TitlesOfParts>
    <vt:vector size="24" baseType="lpstr">
      <vt:lpstr>Arial</vt:lpstr>
      <vt:lpstr>Calibri</vt:lpstr>
      <vt:lpstr>Calibri Light</vt:lpstr>
      <vt:lpstr>Cambria Math</vt:lpstr>
      <vt:lpstr>Century Gothic</vt:lpstr>
      <vt:lpstr>Times New Roman</vt:lpstr>
      <vt:lpstr>Wingdings 3</vt:lpstr>
      <vt:lpstr>Ион</vt:lpstr>
      <vt:lpstr>Presentation</vt:lpstr>
      <vt:lpstr> УМНАЯ ЛАМПА ДЛЯ ЖИВОТНЫХ  И ПТИЦ</vt:lpstr>
      <vt:lpstr>АКТУАЛЬНОСТЬ</vt:lpstr>
      <vt:lpstr>ЦЕЛЬ РАБОТЫ</vt:lpstr>
      <vt:lpstr>ПЕРВЫЙ БЛОК УСТРОЙСТВА</vt:lpstr>
      <vt:lpstr>ВТОРОЙ БЛОК УСТРОЙСТВА</vt:lpstr>
      <vt:lpstr>ПРИНЦИП РАБОТЫ УСТРОЙСТВА</vt:lpstr>
      <vt:lpstr>КОД И СХЕМА РУЧНОГО ПРОТОТИПА </vt:lpstr>
      <vt:lpstr>ВИДЕОРОЛИК РАБОТЫ РУЧНОГО ПРОТОТИПА </vt:lpstr>
      <vt:lpstr>КОД И СХЕМА АВТОМАТИЧЕСКОГО ПРОТОТИПА </vt:lpstr>
      <vt:lpstr>СОЗДАНИЕ АВТОМАТИЧЕСКОГО ПРОТОТИПА</vt:lpstr>
      <vt:lpstr>ПРИЛОЖЕНИЕ ДЛЯ РАБОТЫ С УСТРОЙСТВОМ</vt:lpstr>
      <vt:lpstr>ТЕСТИРОВАНИЕ, РАБОТА НАД НОВОЙ ВЕРСИЕЙ ПРИБОРА</vt:lpstr>
      <vt:lpstr>ОЦЕНКА РЕЗУЛЬТАТОВ ТЕСТИРОВАНИЯ</vt:lpstr>
      <vt:lpstr>ВЫВОДЫ</vt:lpstr>
      <vt:lpstr>СПАСИБО ЗА ВНИМАНИЕ!</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Проект «Светодиодная лента для животных»</dc:title>
  <dc:creator>Just Maks</dc:creator>
  <cp:lastModifiedBy>New</cp:lastModifiedBy>
  <cp:revision>130</cp:revision>
  <dcterms:created xsi:type="dcterms:W3CDTF">2023-03-01T17:18:00Z</dcterms:created>
  <dcterms:modified xsi:type="dcterms:W3CDTF">2024-07-06T15:03:24Z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2023-02-14T03:00:00Z</vt:filetime>
  </property>
  <property fmtid="{D5CDD505-2E9C-101B-9397-08002B2CF9AE}" pid="3" name="Creator">
    <vt:lpwstr>Microsoft® PowerPoint® 2016</vt:lpwstr>
  </property>
  <property fmtid="{D5CDD505-2E9C-101B-9397-08002B2CF9AE}" pid="4" name="LastSaved">
    <vt:filetime>2023-03-01T03:00:00Z</vt:filetime>
  </property>
  <property fmtid="{D5CDD505-2E9C-101B-9397-08002B2CF9AE}" pid="5" name="ICV">
    <vt:lpwstr>5F7FDE8ADAA0434BBFD988269630AE69_12</vt:lpwstr>
  </property>
  <property fmtid="{D5CDD505-2E9C-101B-9397-08002B2CF9AE}" pid="6" name="KSOProductBuildVer">
    <vt:lpwstr>1049-12.2.0.13359</vt:lpwstr>
  </property>
</Properties>
</file>